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9" r:id="rId3"/>
    <p:sldId id="297" r:id="rId4"/>
    <p:sldId id="260" r:id="rId5"/>
    <p:sldId id="304" r:id="rId6"/>
    <p:sldId id="261" r:id="rId7"/>
    <p:sldId id="301" r:id="rId8"/>
    <p:sldId id="265" r:id="rId9"/>
    <p:sldId id="264" r:id="rId10"/>
    <p:sldId id="266" r:id="rId11"/>
    <p:sldId id="267" r:id="rId12"/>
    <p:sldId id="298" r:id="rId13"/>
    <p:sldId id="262" r:id="rId14"/>
    <p:sldId id="269" r:id="rId15"/>
    <p:sldId id="270" r:id="rId16"/>
    <p:sldId id="271" r:id="rId17"/>
    <p:sldId id="268" r:id="rId18"/>
    <p:sldId id="272" r:id="rId19"/>
    <p:sldId id="296" r:id="rId20"/>
    <p:sldId id="303" r:id="rId21"/>
    <p:sldId id="273" r:id="rId22"/>
    <p:sldId id="275" r:id="rId23"/>
    <p:sldId id="276" r:id="rId24"/>
    <p:sldId id="277" r:id="rId25"/>
    <p:sldId id="274" r:id="rId26"/>
    <p:sldId id="278" r:id="rId27"/>
    <p:sldId id="279" r:id="rId28"/>
    <p:sldId id="280" r:id="rId29"/>
    <p:sldId id="281" r:id="rId30"/>
    <p:sldId id="287" r:id="rId31"/>
    <p:sldId id="288" r:id="rId32"/>
    <p:sldId id="289" r:id="rId33"/>
    <p:sldId id="290" r:id="rId34"/>
    <p:sldId id="282" r:id="rId35"/>
    <p:sldId id="283" r:id="rId36"/>
    <p:sldId id="302" r:id="rId37"/>
    <p:sldId id="291"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2FAD7-3F07-4AAB-8395-8D2C02322962}" v="35" dt="2022-10-18T11:38:32.962"/>
    <p1510:client id="{3DAB4EA8-03D4-4CFB-8F37-3A1D3A7C5BFF}" v="60" dt="2022-10-16T20:41:47.685"/>
    <p1510:client id="{4408B736-9338-4F16-B43A-DCEA47F82312}" v="122" dt="2022-10-16T02:06:58.674"/>
    <p1510:client id="{9D13BB23-0777-4919-90A9-A879B1BFAA6E}" v="2" dt="2022-10-18T01:37:39.433"/>
    <p1510:client id="{E4C10DC9-CA58-499E-A8D6-EFA0B175AA33}" v="1420" dt="2022-10-18T02:39:26.436"/>
    <p1510:client id="{E5AFB262-44DB-4BEA-9F92-EBDA5EFED24E}" v="306" dt="2022-10-17T20:58:10.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3E2F2-D30E-41A8-A571-0EEC781FCA14}" type="datetimeFigureOut">
              <a:rPr lang="en-CA" smtClean="0"/>
              <a:t>2022-10-18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22ADF-2438-44D4-9CF9-D41E87A0EE4D}" type="slidenum">
              <a:rPr lang="en-CA" smtClean="0"/>
              <a:t>‹#›</a:t>
            </a:fld>
            <a:endParaRPr lang="en-CA"/>
          </a:p>
        </p:txBody>
      </p:sp>
    </p:spTree>
    <p:extLst>
      <p:ext uri="{BB962C8B-B14F-4D97-AF65-F5344CB8AC3E}">
        <p14:creationId xmlns:p14="http://schemas.microsoft.com/office/powerpoint/2010/main" val="340147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1</a:t>
            </a:fld>
            <a:endParaRPr lang="en-CA"/>
          </a:p>
        </p:txBody>
      </p:sp>
    </p:spTree>
    <p:extLst>
      <p:ext uri="{BB962C8B-B14F-4D97-AF65-F5344CB8AC3E}">
        <p14:creationId xmlns:p14="http://schemas.microsoft.com/office/powerpoint/2010/main" val="107782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15</a:t>
            </a:fld>
            <a:endParaRPr lang="en-CA"/>
          </a:p>
        </p:txBody>
      </p:sp>
    </p:spTree>
    <p:extLst>
      <p:ext uri="{BB962C8B-B14F-4D97-AF65-F5344CB8AC3E}">
        <p14:creationId xmlns:p14="http://schemas.microsoft.com/office/powerpoint/2010/main" val="3465157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16</a:t>
            </a:fld>
            <a:endParaRPr lang="en-CA"/>
          </a:p>
        </p:txBody>
      </p:sp>
    </p:spTree>
    <p:extLst>
      <p:ext uri="{BB962C8B-B14F-4D97-AF65-F5344CB8AC3E}">
        <p14:creationId xmlns:p14="http://schemas.microsoft.com/office/powerpoint/2010/main" val="3431274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17</a:t>
            </a:fld>
            <a:endParaRPr lang="en-CA"/>
          </a:p>
        </p:txBody>
      </p:sp>
    </p:spTree>
    <p:extLst>
      <p:ext uri="{BB962C8B-B14F-4D97-AF65-F5344CB8AC3E}">
        <p14:creationId xmlns:p14="http://schemas.microsoft.com/office/powerpoint/2010/main" val="370773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18</a:t>
            </a:fld>
            <a:endParaRPr lang="en-CA"/>
          </a:p>
        </p:txBody>
      </p:sp>
    </p:spTree>
    <p:extLst>
      <p:ext uri="{BB962C8B-B14F-4D97-AF65-F5344CB8AC3E}">
        <p14:creationId xmlns:p14="http://schemas.microsoft.com/office/powerpoint/2010/main" val="153046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22</a:t>
            </a:fld>
            <a:endParaRPr lang="en-CA"/>
          </a:p>
        </p:txBody>
      </p:sp>
    </p:spTree>
    <p:extLst>
      <p:ext uri="{BB962C8B-B14F-4D97-AF65-F5344CB8AC3E}">
        <p14:creationId xmlns:p14="http://schemas.microsoft.com/office/powerpoint/2010/main" val="58825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23</a:t>
            </a:fld>
            <a:endParaRPr lang="en-CA"/>
          </a:p>
        </p:txBody>
      </p:sp>
    </p:spTree>
    <p:extLst>
      <p:ext uri="{BB962C8B-B14F-4D97-AF65-F5344CB8AC3E}">
        <p14:creationId xmlns:p14="http://schemas.microsoft.com/office/powerpoint/2010/main" val="102025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24</a:t>
            </a:fld>
            <a:endParaRPr lang="en-CA"/>
          </a:p>
        </p:txBody>
      </p:sp>
    </p:spTree>
    <p:extLst>
      <p:ext uri="{BB962C8B-B14F-4D97-AF65-F5344CB8AC3E}">
        <p14:creationId xmlns:p14="http://schemas.microsoft.com/office/powerpoint/2010/main" val="222303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25</a:t>
            </a:fld>
            <a:endParaRPr lang="en-CA"/>
          </a:p>
        </p:txBody>
      </p:sp>
    </p:spTree>
    <p:extLst>
      <p:ext uri="{BB962C8B-B14F-4D97-AF65-F5344CB8AC3E}">
        <p14:creationId xmlns:p14="http://schemas.microsoft.com/office/powerpoint/2010/main" val="2557598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26</a:t>
            </a:fld>
            <a:endParaRPr lang="en-CA"/>
          </a:p>
        </p:txBody>
      </p:sp>
    </p:spTree>
    <p:extLst>
      <p:ext uri="{BB962C8B-B14F-4D97-AF65-F5344CB8AC3E}">
        <p14:creationId xmlns:p14="http://schemas.microsoft.com/office/powerpoint/2010/main" val="1241231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27</a:t>
            </a:fld>
            <a:endParaRPr lang="en-CA"/>
          </a:p>
        </p:txBody>
      </p:sp>
    </p:spTree>
    <p:extLst>
      <p:ext uri="{BB962C8B-B14F-4D97-AF65-F5344CB8AC3E}">
        <p14:creationId xmlns:p14="http://schemas.microsoft.com/office/powerpoint/2010/main" val="159819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2</a:t>
            </a:fld>
            <a:endParaRPr lang="en-CA"/>
          </a:p>
        </p:txBody>
      </p:sp>
    </p:spTree>
    <p:extLst>
      <p:ext uri="{BB962C8B-B14F-4D97-AF65-F5344CB8AC3E}">
        <p14:creationId xmlns:p14="http://schemas.microsoft.com/office/powerpoint/2010/main" val="369047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29</a:t>
            </a:fld>
            <a:endParaRPr lang="en-CA"/>
          </a:p>
        </p:txBody>
      </p:sp>
    </p:spTree>
    <p:extLst>
      <p:ext uri="{BB962C8B-B14F-4D97-AF65-F5344CB8AC3E}">
        <p14:creationId xmlns:p14="http://schemas.microsoft.com/office/powerpoint/2010/main" val="1175493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30</a:t>
            </a:fld>
            <a:endParaRPr lang="en-CA"/>
          </a:p>
        </p:txBody>
      </p:sp>
    </p:spTree>
    <p:extLst>
      <p:ext uri="{BB962C8B-B14F-4D97-AF65-F5344CB8AC3E}">
        <p14:creationId xmlns:p14="http://schemas.microsoft.com/office/powerpoint/2010/main" val="1633468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31</a:t>
            </a:fld>
            <a:endParaRPr lang="en-CA"/>
          </a:p>
        </p:txBody>
      </p:sp>
    </p:spTree>
    <p:extLst>
      <p:ext uri="{BB962C8B-B14F-4D97-AF65-F5344CB8AC3E}">
        <p14:creationId xmlns:p14="http://schemas.microsoft.com/office/powerpoint/2010/main" val="1582110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32</a:t>
            </a:fld>
            <a:endParaRPr lang="en-CA"/>
          </a:p>
        </p:txBody>
      </p:sp>
    </p:spTree>
    <p:extLst>
      <p:ext uri="{BB962C8B-B14F-4D97-AF65-F5344CB8AC3E}">
        <p14:creationId xmlns:p14="http://schemas.microsoft.com/office/powerpoint/2010/main" val="3317870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33</a:t>
            </a:fld>
            <a:endParaRPr lang="en-CA"/>
          </a:p>
        </p:txBody>
      </p:sp>
    </p:spTree>
    <p:extLst>
      <p:ext uri="{BB962C8B-B14F-4D97-AF65-F5344CB8AC3E}">
        <p14:creationId xmlns:p14="http://schemas.microsoft.com/office/powerpoint/2010/main" val="1581808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34</a:t>
            </a:fld>
            <a:endParaRPr lang="en-CA"/>
          </a:p>
        </p:txBody>
      </p:sp>
    </p:spTree>
    <p:extLst>
      <p:ext uri="{BB962C8B-B14F-4D97-AF65-F5344CB8AC3E}">
        <p14:creationId xmlns:p14="http://schemas.microsoft.com/office/powerpoint/2010/main" val="508944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35</a:t>
            </a:fld>
            <a:endParaRPr lang="en-CA"/>
          </a:p>
        </p:txBody>
      </p:sp>
    </p:spTree>
    <p:extLst>
      <p:ext uri="{BB962C8B-B14F-4D97-AF65-F5344CB8AC3E}">
        <p14:creationId xmlns:p14="http://schemas.microsoft.com/office/powerpoint/2010/main" val="3202857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38</a:t>
            </a:fld>
            <a:endParaRPr lang="en-CA"/>
          </a:p>
        </p:txBody>
      </p:sp>
    </p:spTree>
    <p:extLst>
      <p:ext uri="{BB962C8B-B14F-4D97-AF65-F5344CB8AC3E}">
        <p14:creationId xmlns:p14="http://schemas.microsoft.com/office/powerpoint/2010/main" val="1431078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39</a:t>
            </a:fld>
            <a:endParaRPr lang="en-CA"/>
          </a:p>
        </p:txBody>
      </p:sp>
    </p:spTree>
    <p:extLst>
      <p:ext uri="{BB962C8B-B14F-4D97-AF65-F5344CB8AC3E}">
        <p14:creationId xmlns:p14="http://schemas.microsoft.com/office/powerpoint/2010/main" val="4088633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40</a:t>
            </a:fld>
            <a:endParaRPr lang="en-CA"/>
          </a:p>
        </p:txBody>
      </p:sp>
    </p:spTree>
    <p:extLst>
      <p:ext uri="{BB962C8B-B14F-4D97-AF65-F5344CB8AC3E}">
        <p14:creationId xmlns:p14="http://schemas.microsoft.com/office/powerpoint/2010/main" val="87559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4</a:t>
            </a:fld>
            <a:endParaRPr lang="en-CA"/>
          </a:p>
        </p:txBody>
      </p:sp>
    </p:spTree>
    <p:extLst>
      <p:ext uri="{BB962C8B-B14F-4D97-AF65-F5344CB8AC3E}">
        <p14:creationId xmlns:p14="http://schemas.microsoft.com/office/powerpoint/2010/main" val="2916902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41</a:t>
            </a:fld>
            <a:endParaRPr lang="en-CA"/>
          </a:p>
        </p:txBody>
      </p:sp>
    </p:spTree>
    <p:extLst>
      <p:ext uri="{BB962C8B-B14F-4D97-AF65-F5344CB8AC3E}">
        <p14:creationId xmlns:p14="http://schemas.microsoft.com/office/powerpoint/2010/main" val="234077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5</a:t>
            </a:fld>
            <a:endParaRPr lang="en-CA"/>
          </a:p>
        </p:txBody>
      </p:sp>
    </p:spTree>
    <p:extLst>
      <p:ext uri="{BB962C8B-B14F-4D97-AF65-F5344CB8AC3E}">
        <p14:creationId xmlns:p14="http://schemas.microsoft.com/office/powerpoint/2010/main" val="429175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8</a:t>
            </a:fld>
            <a:endParaRPr lang="en-CA"/>
          </a:p>
        </p:txBody>
      </p:sp>
    </p:spTree>
    <p:extLst>
      <p:ext uri="{BB962C8B-B14F-4D97-AF65-F5344CB8AC3E}">
        <p14:creationId xmlns:p14="http://schemas.microsoft.com/office/powerpoint/2010/main" val="31019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9</a:t>
            </a:fld>
            <a:endParaRPr lang="en-CA"/>
          </a:p>
        </p:txBody>
      </p:sp>
    </p:spTree>
    <p:extLst>
      <p:ext uri="{BB962C8B-B14F-4D97-AF65-F5344CB8AC3E}">
        <p14:creationId xmlns:p14="http://schemas.microsoft.com/office/powerpoint/2010/main" val="387520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10</a:t>
            </a:fld>
            <a:endParaRPr lang="en-CA"/>
          </a:p>
        </p:txBody>
      </p:sp>
    </p:spTree>
    <p:extLst>
      <p:ext uri="{BB962C8B-B14F-4D97-AF65-F5344CB8AC3E}">
        <p14:creationId xmlns:p14="http://schemas.microsoft.com/office/powerpoint/2010/main" val="360402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11</a:t>
            </a:fld>
            <a:endParaRPr lang="en-CA"/>
          </a:p>
        </p:txBody>
      </p:sp>
    </p:spTree>
    <p:extLst>
      <p:ext uri="{BB962C8B-B14F-4D97-AF65-F5344CB8AC3E}">
        <p14:creationId xmlns:p14="http://schemas.microsoft.com/office/powerpoint/2010/main" val="675898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A65C06A-FAF7-4A2B-9FCA-D1C5E95BFA2C}" type="slidenum">
              <a:rPr lang="en-CA" smtClean="0"/>
              <a:pPr/>
              <a:t>14</a:t>
            </a:fld>
            <a:endParaRPr lang="en-CA"/>
          </a:p>
        </p:txBody>
      </p:sp>
    </p:spTree>
    <p:extLst>
      <p:ext uri="{BB962C8B-B14F-4D97-AF65-F5344CB8AC3E}">
        <p14:creationId xmlns:p14="http://schemas.microsoft.com/office/powerpoint/2010/main" val="121424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17677D1-307D-476D-AEE5-4F3DD6D833E0}" type="datetimeFigureOut">
              <a:rPr lang="en-CA" smtClean="0"/>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D255126-D1A9-4341-93C8-8EC664E9738F}" type="slidenum">
              <a:rPr lang="en-CA" smtClean="0"/>
              <a:t>‹#›</a:t>
            </a:fld>
            <a:endParaRPr lang="en-CA"/>
          </a:p>
        </p:txBody>
      </p:sp>
    </p:spTree>
    <p:extLst>
      <p:ext uri="{BB962C8B-B14F-4D97-AF65-F5344CB8AC3E}">
        <p14:creationId xmlns:p14="http://schemas.microsoft.com/office/powerpoint/2010/main" val="206289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17677D1-307D-476D-AEE5-4F3DD6D833E0}" type="datetimeFigureOut">
              <a:rPr lang="en-CA" smtClean="0"/>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D255126-D1A9-4341-93C8-8EC664E9738F}" type="slidenum">
              <a:rPr lang="en-CA" smtClean="0"/>
              <a:t>‹#›</a:t>
            </a:fld>
            <a:endParaRPr lang="en-CA"/>
          </a:p>
        </p:txBody>
      </p:sp>
    </p:spTree>
    <p:extLst>
      <p:ext uri="{BB962C8B-B14F-4D97-AF65-F5344CB8AC3E}">
        <p14:creationId xmlns:p14="http://schemas.microsoft.com/office/powerpoint/2010/main" val="193563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17677D1-307D-476D-AEE5-4F3DD6D833E0}" type="datetimeFigureOut">
              <a:rPr lang="en-CA" smtClean="0"/>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D255126-D1A9-4341-93C8-8EC664E9738F}" type="slidenum">
              <a:rPr lang="en-CA" smtClean="0"/>
              <a:t>‹#›</a:t>
            </a:fld>
            <a:endParaRPr lang="en-CA"/>
          </a:p>
        </p:txBody>
      </p:sp>
    </p:spTree>
    <p:extLst>
      <p:ext uri="{BB962C8B-B14F-4D97-AF65-F5344CB8AC3E}">
        <p14:creationId xmlns:p14="http://schemas.microsoft.com/office/powerpoint/2010/main" val="136974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17677D1-307D-476D-AEE5-4F3DD6D833E0}" type="datetimeFigureOut">
              <a:rPr lang="en-CA" smtClean="0"/>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D255126-D1A9-4341-93C8-8EC664E9738F}" type="slidenum">
              <a:rPr lang="en-CA" smtClean="0"/>
              <a:t>‹#›</a:t>
            </a:fld>
            <a:endParaRPr lang="en-CA"/>
          </a:p>
        </p:txBody>
      </p:sp>
    </p:spTree>
    <p:extLst>
      <p:ext uri="{BB962C8B-B14F-4D97-AF65-F5344CB8AC3E}">
        <p14:creationId xmlns:p14="http://schemas.microsoft.com/office/powerpoint/2010/main" val="346413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7677D1-307D-476D-AEE5-4F3DD6D833E0}" type="datetimeFigureOut">
              <a:rPr lang="en-CA" smtClean="0"/>
              <a:t>2022-10-18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D255126-D1A9-4341-93C8-8EC664E9738F}" type="slidenum">
              <a:rPr lang="en-CA" smtClean="0"/>
              <a:t>‹#›</a:t>
            </a:fld>
            <a:endParaRPr lang="en-CA"/>
          </a:p>
        </p:txBody>
      </p:sp>
    </p:spTree>
    <p:extLst>
      <p:ext uri="{BB962C8B-B14F-4D97-AF65-F5344CB8AC3E}">
        <p14:creationId xmlns:p14="http://schemas.microsoft.com/office/powerpoint/2010/main" val="103793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17677D1-307D-476D-AEE5-4F3DD6D833E0}" type="datetimeFigureOut">
              <a:rPr lang="en-CA" smtClean="0"/>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D255126-D1A9-4341-93C8-8EC664E9738F}" type="slidenum">
              <a:rPr lang="en-CA" smtClean="0"/>
              <a:t>‹#›</a:t>
            </a:fld>
            <a:endParaRPr lang="en-CA"/>
          </a:p>
        </p:txBody>
      </p:sp>
    </p:spTree>
    <p:extLst>
      <p:ext uri="{BB962C8B-B14F-4D97-AF65-F5344CB8AC3E}">
        <p14:creationId xmlns:p14="http://schemas.microsoft.com/office/powerpoint/2010/main" val="111417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17677D1-307D-476D-AEE5-4F3DD6D833E0}" type="datetimeFigureOut">
              <a:rPr lang="en-CA" smtClean="0"/>
              <a:t>2022-10-18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D255126-D1A9-4341-93C8-8EC664E9738F}" type="slidenum">
              <a:rPr lang="en-CA" smtClean="0"/>
              <a:t>‹#›</a:t>
            </a:fld>
            <a:endParaRPr lang="en-CA"/>
          </a:p>
        </p:txBody>
      </p:sp>
    </p:spTree>
    <p:extLst>
      <p:ext uri="{BB962C8B-B14F-4D97-AF65-F5344CB8AC3E}">
        <p14:creationId xmlns:p14="http://schemas.microsoft.com/office/powerpoint/2010/main" val="30575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17677D1-307D-476D-AEE5-4F3DD6D833E0}" type="datetimeFigureOut">
              <a:rPr lang="en-CA" smtClean="0"/>
              <a:t>2022-10-18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D255126-D1A9-4341-93C8-8EC664E9738F}" type="slidenum">
              <a:rPr lang="en-CA" smtClean="0"/>
              <a:t>‹#›</a:t>
            </a:fld>
            <a:endParaRPr lang="en-CA"/>
          </a:p>
        </p:txBody>
      </p:sp>
    </p:spTree>
    <p:extLst>
      <p:ext uri="{BB962C8B-B14F-4D97-AF65-F5344CB8AC3E}">
        <p14:creationId xmlns:p14="http://schemas.microsoft.com/office/powerpoint/2010/main" val="209343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677D1-307D-476D-AEE5-4F3DD6D833E0}" type="datetimeFigureOut">
              <a:rPr lang="en-CA" smtClean="0"/>
              <a:t>2022-10-18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D255126-D1A9-4341-93C8-8EC664E9738F}" type="slidenum">
              <a:rPr lang="en-CA" smtClean="0"/>
              <a:t>‹#›</a:t>
            </a:fld>
            <a:endParaRPr lang="en-CA"/>
          </a:p>
        </p:txBody>
      </p:sp>
    </p:spTree>
    <p:extLst>
      <p:ext uri="{BB962C8B-B14F-4D97-AF65-F5344CB8AC3E}">
        <p14:creationId xmlns:p14="http://schemas.microsoft.com/office/powerpoint/2010/main" val="231136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7677D1-307D-476D-AEE5-4F3DD6D833E0}" type="datetimeFigureOut">
              <a:rPr lang="en-CA" smtClean="0"/>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D255126-D1A9-4341-93C8-8EC664E9738F}" type="slidenum">
              <a:rPr lang="en-CA" smtClean="0"/>
              <a:t>‹#›</a:t>
            </a:fld>
            <a:endParaRPr lang="en-CA"/>
          </a:p>
        </p:txBody>
      </p:sp>
    </p:spTree>
    <p:extLst>
      <p:ext uri="{BB962C8B-B14F-4D97-AF65-F5344CB8AC3E}">
        <p14:creationId xmlns:p14="http://schemas.microsoft.com/office/powerpoint/2010/main" val="42927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7677D1-307D-476D-AEE5-4F3DD6D833E0}" type="datetimeFigureOut">
              <a:rPr lang="en-CA" smtClean="0"/>
              <a:t>2022-10-18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D255126-D1A9-4341-93C8-8EC664E9738F}" type="slidenum">
              <a:rPr lang="en-CA" smtClean="0"/>
              <a:t>‹#›</a:t>
            </a:fld>
            <a:endParaRPr lang="en-CA"/>
          </a:p>
        </p:txBody>
      </p:sp>
    </p:spTree>
    <p:extLst>
      <p:ext uri="{BB962C8B-B14F-4D97-AF65-F5344CB8AC3E}">
        <p14:creationId xmlns:p14="http://schemas.microsoft.com/office/powerpoint/2010/main" val="12469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6000"/>
            <a:lum/>
          </a:blip>
          <a:srcRect/>
          <a:stretch>
            <a:fillRect l="3000" t="81000" r="-3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677D1-307D-476D-AEE5-4F3DD6D833E0}" type="datetimeFigureOut">
              <a:rPr lang="en-CA" smtClean="0"/>
              <a:t>2022-10-18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55126-D1A9-4341-93C8-8EC664E9738F}" type="slidenum">
              <a:rPr lang="en-CA" smtClean="0"/>
              <a:t>‹#›</a:t>
            </a:fld>
            <a:endParaRPr lang="en-CA"/>
          </a:p>
        </p:txBody>
      </p:sp>
    </p:spTree>
    <p:extLst>
      <p:ext uri="{BB962C8B-B14F-4D97-AF65-F5344CB8AC3E}">
        <p14:creationId xmlns:p14="http://schemas.microsoft.com/office/powerpoint/2010/main" val="828533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www.hockeycanada.ca/en-ca/hockey-programs/safety/concussions/links-and-downloads"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ockeyeasternontario.ca/docs/6.30%20Significant%20Injury%20Return%20to%20Play%20Policy.pdf" TargetMode="External"/><Relationship Id="rId2" Type="http://schemas.openxmlformats.org/officeDocument/2006/relationships/hyperlink" Target="http://www.hockeyeasternontario.ca/docs/HC_Injury_Report_Eng.pdf" TargetMode="External"/><Relationship Id="rId1" Type="http://schemas.openxmlformats.org/officeDocument/2006/relationships/slideLayout" Target="../slideLayouts/slideLayout2.xml"/><Relationship Id="rId4" Type="http://schemas.openxmlformats.org/officeDocument/2006/relationships/hyperlink" Target="http://www.hockeyeasternontario.ca/docs/HC_Injury_Report_FAQ.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gpraric@hot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district5ric@hotmail.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212" y="234462"/>
            <a:ext cx="8985420" cy="1312984"/>
          </a:xfrm>
        </p:spPr>
        <p:txBody>
          <a:bodyPr>
            <a:noAutofit/>
          </a:bodyPr>
          <a:lstStyle/>
          <a:p>
            <a:r>
              <a:rPr lang="en-US" sz="4800" b="1"/>
              <a:t>Coaches and Managers Meeting</a:t>
            </a:r>
            <a:br>
              <a:rPr lang="en-US" sz="4800" b="1"/>
            </a:br>
            <a:r>
              <a:rPr lang="en-US" sz="4800" b="1"/>
              <a:t>2022-23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847" y="1758462"/>
            <a:ext cx="10510270" cy="3727938"/>
          </a:xfrm>
          <a:prstGeom prst="rect">
            <a:avLst/>
          </a:prstGeom>
        </p:spPr>
      </p:pic>
    </p:spTree>
    <p:extLst>
      <p:ext uri="{BB962C8B-B14F-4D97-AF65-F5344CB8AC3E}">
        <p14:creationId xmlns:p14="http://schemas.microsoft.com/office/powerpoint/2010/main" val="25429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946" y="0"/>
            <a:ext cx="2145145" cy="909493"/>
          </a:xfrm>
        </p:spPr>
        <p:txBody>
          <a:bodyPr/>
          <a:lstStyle/>
          <a:p>
            <a:r>
              <a:rPr lang="en-US"/>
              <a:t>Privacy</a:t>
            </a:r>
          </a:p>
        </p:txBody>
      </p:sp>
      <p:sp>
        <p:nvSpPr>
          <p:cNvPr id="6" name="Content Placeholder 5"/>
          <p:cNvSpPr>
            <a:spLocks noGrp="1"/>
          </p:cNvSpPr>
          <p:nvPr>
            <p:ph idx="1"/>
          </p:nvPr>
        </p:nvSpPr>
        <p:spPr>
          <a:xfrm>
            <a:off x="80817" y="909493"/>
            <a:ext cx="11944927" cy="4351338"/>
          </a:xfrm>
        </p:spPr>
        <p:txBody>
          <a:bodyPr>
            <a:noAutofit/>
          </a:bodyPr>
          <a:lstStyle/>
          <a:p>
            <a:r>
              <a:rPr lang="en-US" sz="1800"/>
              <a:t>The </a:t>
            </a:r>
            <a:r>
              <a:rPr lang="en-US" sz="1800" err="1"/>
              <a:t>GPMHAI</a:t>
            </a:r>
            <a:r>
              <a:rPr lang="en-US" sz="1800"/>
              <a:t> respects everyone’s right to privacy and confidentiality.</a:t>
            </a:r>
            <a:endParaRPr lang="en-CA" sz="1800"/>
          </a:p>
          <a:p>
            <a:r>
              <a:rPr lang="en-US" sz="1800"/>
              <a:t>The </a:t>
            </a:r>
            <a:r>
              <a:rPr lang="en-US" sz="1800" err="1"/>
              <a:t>GPMHAI</a:t>
            </a:r>
            <a:r>
              <a:rPr lang="en-US" sz="1800"/>
              <a:t> collects personal information from prospective members, members, coaches, referees, managers and volunteers for the purposes of conducting Hockey Programming.</a:t>
            </a:r>
            <a:endParaRPr lang="en-CA" sz="1800"/>
          </a:p>
          <a:p>
            <a:r>
              <a:rPr lang="en-US" sz="1800"/>
              <a:t>Information specific to a player such as a player's name, address and date of birth are collected to determine that the player's geographical, division of play and level of play information are consistent with Hockey Canada/Branch regulations. Historical information concerning past teams played for is collected in order to determine if any </a:t>
            </a:r>
            <a:r>
              <a:rPr lang="en-US" sz="1800" err="1"/>
              <a:t>GPMHAI</a:t>
            </a:r>
            <a:r>
              <a:rPr lang="en-US" sz="1800"/>
              <a:t> transfer regulations may apply.</a:t>
            </a:r>
            <a:endParaRPr lang="en-CA" sz="1800"/>
          </a:p>
          <a:p>
            <a:r>
              <a:rPr lang="en-US" sz="1800"/>
              <a:t>At no time are lists generated by the </a:t>
            </a:r>
            <a:r>
              <a:rPr lang="en-US" sz="1800" err="1"/>
              <a:t>GPMHAI</a:t>
            </a:r>
            <a:r>
              <a:rPr lang="en-US" sz="1800"/>
              <a:t> for the purpose of marketing, or the sale of information.</a:t>
            </a:r>
            <a:endParaRPr lang="en-CA" sz="1800"/>
          </a:p>
          <a:p>
            <a:r>
              <a:rPr lang="en-US" sz="1800" b="1"/>
              <a:t>Team Officials must comply with the </a:t>
            </a:r>
            <a:r>
              <a:rPr lang="en-US" sz="1800" b="1" err="1"/>
              <a:t>GPMHAI</a:t>
            </a:r>
            <a:r>
              <a:rPr lang="en-US" sz="1800" b="1"/>
              <a:t> Privacy Policy. Team lists and phone numbers are not to be shared with anyone outside of </a:t>
            </a:r>
            <a:r>
              <a:rPr lang="en-US" sz="1800" b="1" err="1"/>
              <a:t>GPMHAI</a:t>
            </a:r>
            <a:r>
              <a:rPr lang="en-US" sz="1800" b="1"/>
              <a:t> and specifically may not be distributed to outside agencies, companies, associations or individuals.</a:t>
            </a:r>
            <a:endParaRPr lang="en-CA" sz="1800" b="1"/>
          </a:p>
          <a:p>
            <a:r>
              <a:rPr lang="en-US" sz="1800"/>
              <a:t>Use of photos on this site are provided by coaches/managers and </a:t>
            </a:r>
            <a:r>
              <a:rPr lang="en-US" sz="1800" err="1"/>
              <a:t>GPMHAI</a:t>
            </a:r>
            <a:r>
              <a:rPr lang="en-US" sz="1800"/>
              <a:t> Executive. If you do not wish to have your child's photo displayed on the </a:t>
            </a:r>
            <a:r>
              <a:rPr lang="en-US" sz="1800" err="1"/>
              <a:t>GPMHAI</a:t>
            </a:r>
            <a:r>
              <a:rPr lang="en-US" sz="1800"/>
              <a:t> web site and related marketing, please contact your </a:t>
            </a:r>
            <a:r>
              <a:rPr lang="en-US" sz="1800" err="1"/>
              <a:t>GPMHAI</a:t>
            </a:r>
            <a:r>
              <a:rPr lang="en-US" sz="1800"/>
              <a:t> Division </a:t>
            </a:r>
            <a:r>
              <a:rPr lang="en-US" sz="1800" err="1"/>
              <a:t>Convenor</a:t>
            </a:r>
            <a:r>
              <a:rPr lang="en-US" sz="1800"/>
              <a:t>.</a:t>
            </a:r>
            <a:endParaRPr lang="en-CA" sz="1800"/>
          </a:p>
          <a:p>
            <a:r>
              <a:rPr lang="en-US" sz="1800"/>
              <a:t>If you have any questions or concerns regarding the </a:t>
            </a:r>
            <a:r>
              <a:rPr lang="en-US" sz="1800" err="1"/>
              <a:t>GPMHAI</a:t>
            </a:r>
            <a:r>
              <a:rPr lang="en-US" sz="1800"/>
              <a:t> Privacy Policy or the use and distribution of personal information, please contact the Secretary of the </a:t>
            </a:r>
            <a:r>
              <a:rPr lang="en-US" sz="1800" err="1"/>
              <a:t>GPMHAI</a:t>
            </a:r>
            <a:r>
              <a:rPr lang="en-US" sz="1800"/>
              <a:t>.</a:t>
            </a:r>
            <a:endParaRPr lang="en-CA" sz="1800"/>
          </a:p>
        </p:txBody>
      </p:sp>
    </p:spTree>
    <p:extLst>
      <p:ext uri="{BB962C8B-B14F-4D97-AF65-F5344CB8AC3E}">
        <p14:creationId xmlns:p14="http://schemas.microsoft.com/office/powerpoint/2010/main" val="38584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763" y="105508"/>
            <a:ext cx="5479473" cy="1220055"/>
          </a:xfrm>
        </p:spPr>
        <p:txBody>
          <a:bodyPr>
            <a:normAutofit fontScale="90000"/>
          </a:bodyPr>
          <a:lstStyle/>
          <a:p>
            <a:r>
              <a:rPr lang="en-US" b="1"/>
              <a:t>Hockey Jerseys &amp; Socks</a:t>
            </a:r>
            <a:br>
              <a:rPr lang="en-US" b="1"/>
            </a:br>
            <a:r>
              <a:rPr lang="en-US" b="1"/>
              <a:t>        Jamie Mason</a:t>
            </a:r>
          </a:p>
        </p:txBody>
      </p:sp>
      <p:sp>
        <p:nvSpPr>
          <p:cNvPr id="3" name="Content Placeholder 2"/>
          <p:cNvSpPr>
            <a:spLocks noGrp="1"/>
          </p:cNvSpPr>
          <p:nvPr>
            <p:ph idx="1"/>
          </p:nvPr>
        </p:nvSpPr>
        <p:spPr>
          <a:xfrm>
            <a:off x="0" y="1325563"/>
            <a:ext cx="12192000" cy="4254622"/>
          </a:xfrm>
        </p:spPr>
        <p:txBody>
          <a:bodyPr>
            <a:normAutofit fontScale="92500" lnSpcReduction="20000"/>
          </a:bodyPr>
          <a:lstStyle/>
          <a:p>
            <a:pPr lvl="0"/>
            <a:r>
              <a:rPr lang="en-US"/>
              <a:t>The cost of jerseys, shells, and socks for the Rep teams are as follows, please keep in mind that the supplier has given us the prices from the 18/19 season.</a:t>
            </a:r>
            <a:endParaRPr lang="en-CA" sz="1600"/>
          </a:p>
          <a:p>
            <a:pPr lvl="0"/>
            <a:r>
              <a:rPr lang="en-US"/>
              <a:t>Shells      $34.00</a:t>
            </a:r>
            <a:endParaRPr lang="en-CA" sz="1600"/>
          </a:p>
          <a:p>
            <a:pPr lvl="0"/>
            <a:r>
              <a:rPr lang="en-US"/>
              <a:t>Jerseys    $44.00 each 		Goalie jerseys $48.00 each.</a:t>
            </a:r>
            <a:endParaRPr lang="en-CA" sz="1600"/>
          </a:p>
          <a:p>
            <a:pPr lvl="0"/>
            <a:r>
              <a:rPr lang="en-US"/>
              <a:t>Socks       $16.99 each set</a:t>
            </a:r>
            <a:endParaRPr lang="en-CA" sz="1600"/>
          </a:p>
          <a:p>
            <a:pPr lvl="0"/>
            <a:r>
              <a:rPr lang="en-US"/>
              <a:t>Approximate break down for each player</a:t>
            </a:r>
            <a:endParaRPr lang="en-CA" sz="1600"/>
          </a:p>
          <a:p>
            <a:pPr lvl="0"/>
            <a:r>
              <a:rPr lang="en-US"/>
              <a:t>$34.00 + ($44.00 x 2 = $88.00) + ($16.99 x 2 = $33.98) = total of $155.98 per Player</a:t>
            </a:r>
            <a:endParaRPr lang="en-CA" sz="1600"/>
          </a:p>
          <a:p>
            <a:pPr lvl="0"/>
            <a:r>
              <a:rPr lang="en-US"/>
              <a:t>$34.00 + ($48.00 x 2 = $96.00) + ($16.99 x 2 = $33.98) = total of $163.98 Per Goalie</a:t>
            </a:r>
            <a:endParaRPr lang="en-CA" sz="1600"/>
          </a:p>
          <a:p>
            <a:pPr lvl="0"/>
            <a:r>
              <a:rPr lang="en-US"/>
              <a:t>The association is paying the upfront cost, the team will be responsible to collect from the families and turn into Sarah (Treasurer) or Jamie (Equipment Manager), players will not be allowed on the ice if it is not paid.</a:t>
            </a:r>
            <a:endParaRPr lang="en-CA" sz="1600"/>
          </a:p>
          <a:p>
            <a:pPr marL="342900" lvl="1" indent="-342900"/>
            <a:endParaRPr lang="en-US"/>
          </a:p>
        </p:txBody>
      </p:sp>
    </p:spTree>
    <p:extLst>
      <p:ext uri="{BB962C8B-B14F-4D97-AF65-F5344CB8AC3E}">
        <p14:creationId xmlns:p14="http://schemas.microsoft.com/office/powerpoint/2010/main" val="427386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9855"/>
            <a:ext cx="11933382" cy="4351338"/>
          </a:xfrm>
        </p:spPr>
        <p:txBody>
          <a:bodyPr>
            <a:normAutofit fontScale="92500" lnSpcReduction="10000"/>
          </a:bodyPr>
          <a:lstStyle/>
          <a:p>
            <a:pPr lvl="1"/>
            <a:r>
              <a:rPr lang="en-US" sz="2600"/>
              <a:t>A’s and C’s on jerseys have been removed. I am working on getting Velcro patches and Velcro letters.</a:t>
            </a:r>
            <a:endParaRPr lang="en-CA" sz="2600"/>
          </a:p>
          <a:p>
            <a:pPr lvl="1"/>
            <a:r>
              <a:rPr lang="en-US" sz="2600"/>
              <a:t> Team Jerseys not to be worn at practice.</a:t>
            </a:r>
            <a:endParaRPr lang="en-CA" sz="2600"/>
          </a:p>
          <a:p>
            <a:pPr lvl="1"/>
            <a:r>
              <a:rPr lang="en-US" sz="2600"/>
              <a:t> Jerseys not to be stored in hockey bags. (U7 Timbit and U11-AtoMc are Exempt)</a:t>
            </a:r>
            <a:endParaRPr lang="en-CA" sz="2600"/>
          </a:p>
          <a:p>
            <a:pPr lvl="1"/>
            <a:r>
              <a:rPr lang="en-US" sz="2600"/>
              <a:t> Absolutely no name bars on jerseys.</a:t>
            </a:r>
            <a:endParaRPr lang="en-CA" sz="2600"/>
          </a:p>
          <a:p>
            <a:pPr lvl="1"/>
            <a:r>
              <a:rPr lang="en-US" sz="2600"/>
              <a:t> Socks are not to be worn for practice.</a:t>
            </a:r>
            <a:endParaRPr lang="en-CA" sz="2600"/>
          </a:p>
          <a:p>
            <a:pPr lvl="1"/>
            <a:r>
              <a:rPr lang="en-US" sz="2600"/>
              <a:t>All U9, U13, U15 and U18 teams are required to wear GPMHAI jerseys and socks for all exhibition, league, and tournament games.</a:t>
            </a:r>
            <a:endParaRPr lang="en-CA" sz="2600"/>
          </a:p>
          <a:p>
            <a:pPr lvl="1"/>
            <a:r>
              <a:rPr lang="en-US" sz="2600"/>
              <a:t>The U11 teams will utilize the McDonalds® </a:t>
            </a:r>
            <a:r>
              <a:rPr lang="en-US" sz="2600" err="1"/>
              <a:t>AtoMc</a:t>
            </a:r>
            <a:r>
              <a:rPr lang="en-US" sz="2600"/>
              <a:t> jerseys for all practices and game play. One set of GPMHAI jerseys will be provided to the U11 teams, if needed, in case of conflict with another </a:t>
            </a:r>
            <a:r>
              <a:rPr lang="en-US" sz="2600" err="1"/>
              <a:t>AtoMc</a:t>
            </a:r>
            <a:r>
              <a:rPr lang="en-US" sz="2600"/>
              <a:t> team color.</a:t>
            </a:r>
            <a:endParaRPr lang="en-CA" sz="2600"/>
          </a:p>
          <a:p>
            <a:pPr lvl="1"/>
            <a:r>
              <a:rPr lang="en-US" sz="2600"/>
              <a:t>U7 teams must wear the provided Tim Horton’s jerseys and matching socks for all practices and exhibition/fun days.</a:t>
            </a:r>
            <a:endParaRPr lang="en-CA" sz="2600"/>
          </a:p>
          <a:p>
            <a:endParaRPr lang="en-CA"/>
          </a:p>
        </p:txBody>
      </p:sp>
      <p:sp>
        <p:nvSpPr>
          <p:cNvPr id="4" name="Title 1"/>
          <p:cNvSpPr txBox="1">
            <a:spLocks/>
          </p:cNvSpPr>
          <p:nvPr/>
        </p:nvSpPr>
        <p:spPr>
          <a:xfrm>
            <a:off x="3165763" y="0"/>
            <a:ext cx="54794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Hockey Jerseys &amp; Socks</a:t>
            </a:r>
          </a:p>
        </p:txBody>
      </p:sp>
    </p:spTree>
    <p:extLst>
      <p:ext uri="{BB962C8B-B14F-4D97-AF65-F5344CB8AC3E}">
        <p14:creationId xmlns:p14="http://schemas.microsoft.com/office/powerpoint/2010/main" val="332106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09" y="948171"/>
            <a:ext cx="10515600" cy="4351338"/>
          </a:xfrm>
        </p:spPr>
        <p:txBody>
          <a:bodyPr>
            <a:normAutofit fontScale="77500" lnSpcReduction="20000"/>
          </a:bodyPr>
          <a:lstStyle/>
          <a:p>
            <a:r>
              <a:rPr lang="en-US"/>
              <a:t>Please note that GPMHAI is a registered trade mark and at no times is it acceptable to reproduce clothing independently or apply the trademark without express consent from the Association*</a:t>
            </a:r>
          </a:p>
          <a:p>
            <a:r>
              <a:rPr lang="en-US"/>
              <a:t>Each Petawawa team will represent our association in a consistent and appropriate manner, eliminating excessive ordering and inflated pricing by using one supplier and ordering in bulk.</a:t>
            </a:r>
          </a:p>
          <a:p>
            <a:r>
              <a:rPr lang="en-US"/>
              <a:t>All teams will be offered the same clothing line with "Patriots" word mark on back of warm up jackets. All other pieces will be identical.</a:t>
            </a:r>
            <a:br>
              <a:rPr lang="en-US"/>
            </a:br>
            <a:endParaRPr lang="en-US"/>
          </a:p>
          <a:p>
            <a:r>
              <a:rPr lang="en-US"/>
              <a:t>Please note, that no additional wordmark or team logo is to be added to any Petawawa apparel without written consent from the G.P.M.H.A. Executive. Likewise, our logo(s) are the property of the G.P.M.H.A and is not be added to clothing, hockey bags, tuques etc unless approved by the Executive and can only be embroidered by our approved vendor.</a:t>
            </a:r>
          </a:p>
          <a:p>
            <a:r>
              <a:rPr lang="en-US"/>
              <a:t>No additional accreditation/awards or team names will be added to any apparel unless approved by the G.P.M.H.A. Executive.</a:t>
            </a:r>
          </a:p>
        </p:txBody>
      </p:sp>
    </p:spTree>
    <p:extLst>
      <p:ext uri="{BB962C8B-B14F-4D97-AF65-F5344CB8AC3E}">
        <p14:creationId xmlns:p14="http://schemas.microsoft.com/office/powerpoint/2010/main" val="330010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0"/>
            <a:ext cx="3529015" cy="1099561"/>
          </a:xfrm>
        </p:spPr>
        <p:txBody>
          <a:bodyPr>
            <a:normAutofit/>
          </a:bodyPr>
          <a:lstStyle/>
          <a:p>
            <a:r>
              <a:rPr lang="en-US"/>
              <a:t>Game Sheets</a:t>
            </a:r>
          </a:p>
        </p:txBody>
      </p:sp>
      <p:sp>
        <p:nvSpPr>
          <p:cNvPr id="3" name="Content Placeholder 2"/>
          <p:cNvSpPr>
            <a:spLocks noGrp="1"/>
          </p:cNvSpPr>
          <p:nvPr>
            <p:ph idx="1"/>
          </p:nvPr>
        </p:nvSpPr>
        <p:spPr>
          <a:xfrm>
            <a:off x="682752" y="822611"/>
            <a:ext cx="10515600" cy="1748848"/>
          </a:xfrm>
        </p:spPr>
        <p:txBody>
          <a:bodyPr>
            <a:normAutofit/>
          </a:bodyPr>
          <a:lstStyle/>
          <a:p>
            <a:pPr lvl="1">
              <a:buFont typeface="Arial" pitchFamily="34" charset="0"/>
              <a:buChar char="•"/>
            </a:pPr>
            <a:r>
              <a:rPr lang="en-US" sz="2000"/>
              <a:t>Important to have </a:t>
            </a:r>
            <a:r>
              <a:rPr lang="en-US" sz="2000" u="sng"/>
              <a:t>game number</a:t>
            </a:r>
            <a:r>
              <a:rPr lang="en-US" sz="2000"/>
              <a:t>, date, location correctly entered on the game sheet.</a:t>
            </a:r>
          </a:p>
          <a:p>
            <a:pPr lvl="1">
              <a:buFont typeface="Arial" pitchFamily="34" charset="0"/>
              <a:buChar char="•"/>
            </a:pPr>
            <a:r>
              <a:rPr lang="en-US" sz="2000"/>
              <a:t>Also requires listing of the District, Division that is playing and the League. Our District is #5, League is UOVMHL, Division example is Novice.</a:t>
            </a:r>
          </a:p>
          <a:p>
            <a:pPr lvl="1">
              <a:buFont typeface="Arial" pitchFamily="34" charset="0"/>
              <a:buChar char="•"/>
            </a:pPr>
            <a:r>
              <a:rPr lang="en-US" sz="2000"/>
              <a:t>Important that score keeper places in their contact information on the area provided on the game sheets.</a:t>
            </a:r>
          </a:p>
          <a:p>
            <a:pPr lvl="1">
              <a:buFont typeface="Arial" pitchFamily="34" charset="0"/>
              <a:buChar char="•"/>
            </a:pPr>
            <a:endParaRPr lang="en-US" sz="2000"/>
          </a:p>
          <a:p>
            <a:pPr lvl="1">
              <a:buFont typeface="Arial" pitchFamily="34" charset="0"/>
              <a:buChar char="•"/>
            </a:pPr>
            <a:endParaRPr lang="en-US"/>
          </a:p>
          <a:p>
            <a:pPr lvl="1">
              <a:buFont typeface="Arial" pitchFamily="34" charset="0"/>
              <a:buChar char="•"/>
            </a:pPr>
            <a:endParaRPr lang="en-US"/>
          </a:p>
          <a:p>
            <a:pPr lvl="1">
              <a:buFont typeface="Arial" pitchFamily="34" charset="0"/>
              <a:buChar char="•"/>
            </a:pPr>
            <a:endParaRPr lang="en-US"/>
          </a:p>
          <a:p>
            <a:pPr lvl="1">
              <a:buNone/>
            </a:pPr>
            <a:endParaRPr lang="en-US"/>
          </a:p>
        </p:txBody>
      </p:sp>
      <p:pic>
        <p:nvPicPr>
          <p:cNvPr id="5" name="Picture 4" descr="scan0004.jpg"/>
          <p:cNvPicPr>
            <a:picLocks noChangeAspect="1"/>
          </p:cNvPicPr>
          <p:nvPr/>
        </p:nvPicPr>
        <p:blipFill>
          <a:blip r:embed="rId3" cstate="print"/>
          <a:stretch>
            <a:fillRect/>
          </a:stretch>
        </p:blipFill>
        <p:spPr>
          <a:xfrm>
            <a:off x="2590800" y="2571459"/>
            <a:ext cx="6699504" cy="1456782"/>
          </a:xfrm>
          <a:prstGeom prst="rect">
            <a:avLst/>
          </a:prstGeom>
        </p:spPr>
      </p:pic>
      <p:pic>
        <p:nvPicPr>
          <p:cNvPr id="7" name="Picture 6" descr="scan0003a.jpg"/>
          <p:cNvPicPr>
            <a:picLocks noChangeAspect="1"/>
          </p:cNvPicPr>
          <p:nvPr/>
        </p:nvPicPr>
        <p:blipFill>
          <a:blip r:embed="rId4" cstate="print"/>
          <a:stretch>
            <a:fillRect/>
          </a:stretch>
        </p:blipFill>
        <p:spPr>
          <a:xfrm>
            <a:off x="3312807" y="4283395"/>
            <a:ext cx="4767072" cy="1203929"/>
          </a:xfrm>
          <a:prstGeom prst="rect">
            <a:avLst/>
          </a:prstGeom>
        </p:spPr>
      </p:pic>
      <p:sp>
        <p:nvSpPr>
          <p:cNvPr id="10" name="Rectangle 9"/>
          <p:cNvSpPr/>
          <p:nvPr/>
        </p:nvSpPr>
        <p:spPr>
          <a:xfrm>
            <a:off x="2725143" y="3309099"/>
            <a:ext cx="5029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41061" y="4536192"/>
            <a:ext cx="2667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4952" y="3391703"/>
            <a:ext cx="838200" cy="246221"/>
          </a:xfrm>
          <a:prstGeom prst="rect">
            <a:avLst/>
          </a:prstGeom>
          <a:noFill/>
        </p:spPr>
        <p:txBody>
          <a:bodyPr wrap="square" rtlCol="0">
            <a:spAutoFit/>
          </a:bodyPr>
          <a:lstStyle/>
          <a:p>
            <a:r>
              <a:rPr lang="en-US" sz="1000"/>
              <a:t>2012 Oct 11</a:t>
            </a:r>
          </a:p>
        </p:txBody>
      </p:sp>
      <p:sp>
        <p:nvSpPr>
          <p:cNvPr id="13" name="TextBox 12"/>
          <p:cNvSpPr txBox="1"/>
          <p:nvPr/>
        </p:nvSpPr>
        <p:spPr>
          <a:xfrm>
            <a:off x="5257800" y="3408499"/>
            <a:ext cx="838200" cy="246221"/>
          </a:xfrm>
          <a:prstGeom prst="rect">
            <a:avLst/>
          </a:prstGeom>
          <a:noFill/>
        </p:spPr>
        <p:txBody>
          <a:bodyPr wrap="square" rtlCol="0">
            <a:spAutoFit/>
          </a:bodyPr>
          <a:lstStyle/>
          <a:p>
            <a:r>
              <a:rPr lang="en-US" sz="1000"/>
              <a:t>Novice</a:t>
            </a:r>
          </a:p>
        </p:txBody>
      </p:sp>
      <p:sp>
        <p:nvSpPr>
          <p:cNvPr id="14" name="TextBox 13"/>
          <p:cNvSpPr txBox="1"/>
          <p:nvPr/>
        </p:nvSpPr>
        <p:spPr>
          <a:xfrm>
            <a:off x="4419600" y="3557805"/>
            <a:ext cx="838200" cy="246221"/>
          </a:xfrm>
          <a:prstGeom prst="rect">
            <a:avLst/>
          </a:prstGeom>
          <a:noFill/>
        </p:spPr>
        <p:txBody>
          <a:bodyPr wrap="square" rtlCol="0">
            <a:spAutoFit/>
          </a:bodyPr>
          <a:lstStyle/>
          <a:p>
            <a:r>
              <a:rPr lang="en-US" sz="1000"/>
              <a:t>UOVMHL</a:t>
            </a:r>
          </a:p>
        </p:txBody>
      </p:sp>
      <p:sp>
        <p:nvSpPr>
          <p:cNvPr id="15" name="TextBox 14"/>
          <p:cNvSpPr txBox="1"/>
          <p:nvPr/>
        </p:nvSpPr>
        <p:spPr>
          <a:xfrm>
            <a:off x="3274291" y="3675581"/>
            <a:ext cx="838200" cy="246221"/>
          </a:xfrm>
          <a:prstGeom prst="rect">
            <a:avLst/>
          </a:prstGeom>
          <a:noFill/>
        </p:spPr>
        <p:txBody>
          <a:bodyPr wrap="square" rtlCol="0">
            <a:spAutoFit/>
          </a:bodyPr>
          <a:lstStyle/>
          <a:p>
            <a:r>
              <a:rPr lang="en-US" sz="1000" err="1"/>
              <a:t>Petawawa</a:t>
            </a:r>
            <a:endParaRPr lang="en-US" sz="1000"/>
          </a:p>
        </p:txBody>
      </p:sp>
      <p:sp>
        <p:nvSpPr>
          <p:cNvPr id="16" name="TextBox 15"/>
          <p:cNvSpPr txBox="1"/>
          <p:nvPr/>
        </p:nvSpPr>
        <p:spPr>
          <a:xfrm>
            <a:off x="2744724" y="3394070"/>
            <a:ext cx="381000" cy="246221"/>
          </a:xfrm>
          <a:prstGeom prst="rect">
            <a:avLst/>
          </a:prstGeom>
          <a:noFill/>
        </p:spPr>
        <p:txBody>
          <a:bodyPr wrap="square" rtlCol="0">
            <a:spAutoFit/>
          </a:bodyPr>
          <a:lstStyle/>
          <a:p>
            <a:r>
              <a:rPr lang="en-US" sz="1000"/>
              <a:t>123</a:t>
            </a:r>
          </a:p>
        </p:txBody>
      </p:sp>
      <p:sp>
        <p:nvSpPr>
          <p:cNvPr id="17" name="TextBox 16"/>
          <p:cNvSpPr txBox="1"/>
          <p:nvPr/>
        </p:nvSpPr>
        <p:spPr>
          <a:xfrm>
            <a:off x="4414982" y="3831736"/>
            <a:ext cx="381000" cy="246221"/>
          </a:xfrm>
          <a:prstGeom prst="rect">
            <a:avLst/>
          </a:prstGeom>
          <a:noFill/>
          <a:ln w="12700">
            <a:solidFill>
              <a:srgbClr val="FF0000"/>
            </a:solidFill>
          </a:ln>
        </p:spPr>
        <p:txBody>
          <a:bodyPr wrap="square" rtlCol="0">
            <a:spAutoFit/>
          </a:bodyPr>
          <a:lstStyle/>
          <a:p>
            <a:r>
              <a:rPr lang="en-US" sz="1000"/>
              <a:t>5</a:t>
            </a:r>
          </a:p>
        </p:txBody>
      </p:sp>
      <p:sp>
        <p:nvSpPr>
          <p:cNvPr id="18" name="TextBox 17"/>
          <p:cNvSpPr txBox="1"/>
          <p:nvPr/>
        </p:nvSpPr>
        <p:spPr>
          <a:xfrm>
            <a:off x="4414982" y="4670972"/>
            <a:ext cx="838200" cy="246221"/>
          </a:xfrm>
          <a:prstGeom prst="rect">
            <a:avLst/>
          </a:prstGeom>
          <a:noFill/>
        </p:spPr>
        <p:txBody>
          <a:bodyPr wrap="square" rtlCol="0">
            <a:spAutoFit/>
          </a:bodyPr>
          <a:lstStyle/>
          <a:p>
            <a:r>
              <a:rPr lang="en-US" sz="1000"/>
              <a:t>John Doe</a:t>
            </a:r>
          </a:p>
        </p:txBody>
      </p:sp>
      <p:sp>
        <p:nvSpPr>
          <p:cNvPr id="19" name="TextBox 18"/>
          <p:cNvSpPr txBox="1"/>
          <p:nvPr/>
        </p:nvSpPr>
        <p:spPr>
          <a:xfrm>
            <a:off x="5864352" y="4670971"/>
            <a:ext cx="990600" cy="246221"/>
          </a:xfrm>
          <a:prstGeom prst="rect">
            <a:avLst/>
          </a:prstGeom>
          <a:noFill/>
        </p:spPr>
        <p:txBody>
          <a:bodyPr wrap="square" rtlCol="0">
            <a:spAutoFit/>
          </a:bodyPr>
          <a:lstStyle/>
          <a:p>
            <a:r>
              <a:rPr lang="en-US" sz="1000"/>
              <a:t>613-555-1234</a:t>
            </a:r>
          </a:p>
        </p:txBody>
      </p:sp>
    </p:spTree>
    <p:extLst>
      <p:ext uri="{BB962C8B-B14F-4D97-AF65-F5344CB8AC3E}">
        <p14:creationId xmlns:p14="http://schemas.microsoft.com/office/powerpoint/2010/main" val="300402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445" y="0"/>
            <a:ext cx="5895109" cy="1325563"/>
          </a:xfrm>
        </p:spPr>
        <p:txBody>
          <a:bodyPr/>
          <a:lstStyle/>
          <a:p>
            <a:r>
              <a:rPr lang="en-US"/>
              <a:t>Game Sheets Continued</a:t>
            </a:r>
          </a:p>
        </p:txBody>
      </p:sp>
      <p:sp>
        <p:nvSpPr>
          <p:cNvPr id="6" name="Content Placeholder 5"/>
          <p:cNvSpPr>
            <a:spLocks noGrp="1"/>
          </p:cNvSpPr>
          <p:nvPr>
            <p:ph idx="1"/>
          </p:nvPr>
        </p:nvSpPr>
        <p:spPr>
          <a:xfrm>
            <a:off x="828963" y="1160607"/>
            <a:ext cx="10467109" cy="2672484"/>
          </a:xfrm>
        </p:spPr>
        <p:txBody>
          <a:bodyPr/>
          <a:lstStyle/>
          <a:p>
            <a:pPr lvl="1">
              <a:buFont typeface="Arial" pitchFamily="34" charset="0"/>
              <a:buChar char="•"/>
            </a:pPr>
            <a:r>
              <a:rPr lang="en-US"/>
              <a:t>Coach or Assistant Coach (someone in control of the team while on the ice) must sign to </a:t>
            </a:r>
            <a:r>
              <a:rPr lang="en-US" u="sng"/>
              <a:t>verify</a:t>
            </a:r>
            <a:r>
              <a:rPr lang="en-US"/>
              <a:t> the filled out game sheet. Don’t forget to include your suspended players.</a:t>
            </a:r>
          </a:p>
          <a:p>
            <a:pPr lvl="1">
              <a:buFont typeface="Arial" pitchFamily="34" charset="0"/>
              <a:buChar char="•"/>
            </a:pPr>
            <a:r>
              <a:rPr lang="en-US"/>
              <a:t>Stickers are allowed to be used. Ensure all four sheets have a sticker on them.</a:t>
            </a:r>
          </a:p>
          <a:p>
            <a:pPr lvl="1">
              <a:buFont typeface="Arial" pitchFamily="34" charset="0"/>
              <a:buChar char="•"/>
            </a:pPr>
            <a:r>
              <a:rPr lang="en-US"/>
              <a:t>Ensure changes are made on all four stickers. (I.e. crossing off missing players.)</a:t>
            </a:r>
          </a:p>
          <a:p>
            <a:pPr lvl="1">
              <a:buFont typeface="Arial" pitchFamily="34" charset="0"/>
              <a:buChar char="•"/>
            </a:pPr>
            <a:r>
              <a:rPr lang="en-US"/>
              <a:t>Trainers - ensure trainer numbers are included on the game sheet.</a:t>
            </a:r>
          </a:p>
          <a:p>
            <a:endParaRPr lang="en-US"/>
          </a:p>
        </p:txBody>
      </p:sp>
      <p:pic>
        <p:nvPicPr>
          <p:cNvPr id="7" name="Picture 6" descr="scan0002a.jpg"/>
          <p:cNvPicPr>
            <a:picLocks noChangeAspect="1"/>
          </p:cNvPicPr>
          <p:nvPr/>
        </p:nvPicPr>
        <p:blipFill>
          <a:blip r:embed="rId3" cstate="print"/>
          <a:stretch>
            <a:fillRect/>
          </a:stretch>
        </p:blipFill>
        <p:spPr>
          <a:xfrm>
            <a:off x="1376219" y="4113593"/>
            <a:ext cx="9144000" cy="1069131"/>
          </a:xfrm>
          <a:prstGeom prst="rect">
            <a:avLst/>
          </a:prstGeom>
        </p:spPr>
      </p:pic>
      <p:sp>
        <p:nvSpPr>
          <p:cNvPr id="9" name="TextBox 8"/>
          <p:cNvSpPr txBox="1"/>
          <p:nvPr/>
        </p:nvSpPr>
        <p:spPr>
          <a:xfrm>
            <a:off x="5138877" y="4433152"/>
            <a:ext cx="1524000" cy="246221"/>
          </a:xfrm>
          <a:prstGeom prst="rect">
            <a:avLst/>
          </a:prstGeom>
          <a:noFill/>
        </p:spPr>
        <p:txBody>
          <a:bodyPr wrap="square" rtlCol="0">
            <a:spAutoFit/>
          </a:bodyPr>
          <a:lstStyle/>
          <a:p>
            <a:r>
              <a:rPr lang="en-US" sz="1000"/>
              <a:t>Coach Crab</a:t>
            </a:r>
          </a:p>
        </p:txBody>
      </p:sp>
      <p:sp>
        <p:nvSpPr>
          <p:cNvPr id="10" name="TextBox 9"/>
          <p:cNvSpPr txBox="1"/>
          <p:nvPr/>
        </p:nvSpPr>
        <p:spPr>
          <a:xfrm>
            <a:off x="5105400" y="4580076"/>
            <a:ext cx="1524000" cy="246221"/>
          </a:xfrm>
          <a:prstGeom prst="rect">
            <a:avLst/>
          </a:prstGeom>
          <a:noFill/>
        </p:spPr>
        <p:txBody>
          <a:bodyPr wrap="square" rtlCol="0">
            <a:spAutoFit/>
          </a:bodyPr>
          <a:lstStyle/>
          <a:p>
            <a:r>
              <a:rPr lang="en-US" sz="1000"/>
              <a:t>Naughty Player</a:t>
            </a:r>
          </a:p>
        </p:txBody>
      </p:sp>
      <p:sp>
        <p:nvSpPr>
          <p:cNvPr id="11" name="TextBox 10"/>
          <p:cNvSpPr txBox="1"/>
          <p:nvPr/>
        </p:nvSpPr>
        <p:spPr>
          <a:xfrm flipH="1">
            <a:off x="7030778" y="4575848"/>
            <a:ext cx="45719" cy="246221"/>
          </a:xfrm>
          <a:prstGeom prst="rect">
            <a:avLst/>
          </a:prstGeom>
          <a:noFill/>
        </p:spPr>
        <p:txBody>
          <a:bodyPr wrap="square" rtlCol="0">
            <a:spAutoFit/>
          </a:bodyPr>
          <a:lstStyle/>
          <a:p>
            <a:r>
              <a:rPr lang="en-US" sz="1000"/>
              <a:t>1</a:t>
            </a:r>
          </a:p>
        </p:txBody>
      </p:sp>
      <p:sp>
        <p:nvSpPr>
          <p:cNvPr id="13" name="TextBox 12"/>
          <p:cNvSpPr txBox="1"/>
          <p:nvPr/>
        </p:nvSpPr>
        <p:spPr>
          <a:xfrm>
            <a:off x="7188774" y="4441568"/>
            <a:ext cx="152400" cy="246221"/>
          </a:xfrm>
          <a:prstGeom prst="rect">
            <a:avLst/>
          </a:prstGeom>
          <a:noFill/>
        </p:spPr>
        <p:txBody>
          <a:bodyPr wrap="square" rtlCol="0">
            <a:spAutoFit/>
          </a:bodyPr>
          <a:lstStyle/>
          <a:p>
            <a:r>
              <a:rPr lang="en-US" sz="1000"/>
              <a:t>5</a:t>
            </a:r>
          </a:p>
        </p:txBody>
      </p:sp>
      <p:sp>
        <p:nvSpPr>
          <p:cNvPr id="14" name="TextBox 13"/>
          <p:cNvSpPr txBox="1"/>
          <p:nvPr/>
        </p:nvSpPr>
        <p:spPr>
          <a:xfrm>
            <a:off x="6945458" y="4456965"/>
            <a:ext cx="129884" cy="246221"/>
          </a:xfrm>
          <a:prstGeom prst="rect">
            <a:avLst/>
          </a:prstGeom>
          <a:noFill/>
        </p:spPr>
        <p:txBody>
          <a:bodyPr wrap="square" rtlCol="0">
            <a:spAutoFit/>
          </a:bodyPr>
          <a:lstStyle/>
          <a:p>
            <a:r>
              <a:rPr lang="en-US" sz="1000"/>
              <a:t>1</a:t>
            </a:r>
          </a:p>
        </p:txBody>
      </p:sp>
      <p:sp>
        <p:nvSpPr>
          <p:cNvPr id="15" name="TextBox 14"/>
          <p:cNvSpPr txBox="1"/>
          <p:nvPr/>
        </p:nvSpPr>
        <p:spPr>
          <a:xfrm>
            <a:off x="7177229" y="4564678"/>
            <a:ext cx="152400" cy="246221"/>
          </a:xfrm>
          <a:prstGeom prst="rect">
            <a:avLst/>
          </a:prstGeom>
          <a:noFill/>
        </p:spPr>
        <p:txBody>
          <a:bodyPr wrap="square" rtlCol="0">
            <a:spAutoFit/>
          </a:bodyPr>
          <a:lstStyle/>
          <a:p>
            <a:r>
              <a:rPr lang="en-US" sz="1000"/>
              <a:t>1</a:t>
            </a:r>
          </a:p>
        </p:txBody>
      </p:sp>
      <p:sp>
        <p:nvSpPr>
          <p:cNvPr id="16" name="TextBox 15"/>
          <p:cNvSpPr txBox="1"/>
          <p:nvPr/>
        </p:nvSpPr>
        <p:spPr>
          <a:xfrm>
            <a:off x="6373958" y="4869874"/>
            <a:ext cx="1143000" cy="307777"/>
          </a:xfrm>
          <a:prstGeom prst="rect">
            <a:avLst/>
          </a:prstGeom>
          <a:noFill/>
        </p:spPr>
        <p:txBody>
          <a:bodyPr wrap="square" rtlCol="0">
            <a:spAutoFit/>
          </a:bodyPr>
          <a:lstStyle/>
          <a:p>
            <a:r>
              <a:rPr lang="en-US" sz="1400">
                <a:latin typeface="Freestyle Script" pitchFamily="66" charset="0"/>
              </a:rPr>
              <a:t>Asst. Coach Glad</a:t>
            </a:r>
          </a:p>
        </p:txBody>
      </p:sp>
      <p:sp>
        <p:nvSpPr>
          <p:cNvPr id="17" name="TextBox 16"/>
          <p:cNvSpPr txBox="1"/>
          <p:nvPr/>
        </p:nvSpPr>
        <p:spPr>
          <a:xfrm>
            <a:off x="3829048" y="4648158"/>
            <a:ext cx="609600" cy="246221"/>
          </a:xfrm>
          <a:prstGeom prst="rect">
            <a:avLst/>
          </a:prstGeom>
          <a:noFill/>
        </p:spPr>
        <p:txBody>
          <a:bodyPr wrap="square" rtlCol="0">
            <a:spAutoFit/>
          </a:bodyPr>
          <a:lstStyle/>
          <a:p>
            <a:r>
              <a:rPr lang="en-US" sz="1000"/>
              <a:t>000121</a:t>
            </a:r>
          </a:p>
        </p:txBody>
      </p:sp>
      <p:sp>
        <p:nvSpPr>
          <p:cNvPr id="18" name="TextBox 17"/>
          <p:cNvSpPr txBox="1"/>
          <p:nvPr/>
        </p:nvSpPr>
        <p:spPr>
          <a:xfrm>
            <a:off x="9806508" y="4623652"/>
            <a:ext cx="609600" cy="246221"/>
          </a:xfrm>
          <a:prstGeom prst="rect">
            <a:avLst/>
          </a:prstGeom>
          <a:noFill/>
        </p:spPr>
        <p:txBody>
          <a:bodyPr wrap="square" rtlCol="0">
            <a:spAutoFit/>
          </a:bodyPr>
          <a:lstStyle/>
          <a:p>
            <a:r>
              <a:rPr lang="en-US" sz="1000"/>
              <a:t>000122</a:t>
            </a:r>
          </a:p>
        </p:txBody>
      </p:sp>
      <p:sp>
        <p:nvSpPr>
          <p:cNvPr id="19" name="Rectangle 18"/>
          <p:cNvSpPr/>
          <p:nvPr/>
        </p:nvSpPr>
        <p:spPr>
          <a:xfrm>
            <a:off x="3600448" y="4569691"/>
            <a:ext cx="838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8877" y="4412597"/>
            <a:ext cx="2286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372223" y="4921775"/>
            <a:ext cx="99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43919" y="4613166"/>
            <a:ext cx="838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64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5618" y="0"/>
            <a:ext cx="5775036" cy="1325563"/>
          </a:xfrm>
        </p:spPr>
        <p:txBody>
          <a:bodyPr/>
          <a:lstStyle/>
          <a:p>
            <a:r>
              <a:rPr lang="en-US"/>
              <a:t>Game Sheets Continued</a:t>
            </a:r>
          </a:p>
        </p:txBody>
      </p:sp>
      <p:sp>
        <p:nvSpPr>
          <p:cNvPr id="6" name="Content Placeholder 5"/>
          <p:cNvSpPr>
            <a:spLocks noGrp="1"/>
          </p:cNvSpPr>
          <p:nvPr>
            <p:ph idx="1"/>
          </p:nvPr>
        </p:nvSpPr>
        <p:spPr>
          <a:xfrm>
            <a:off x="154709" y="1049770"/>
            <a:ext cx="10515600" cy="4351338"/>
          </a:xfrm>
        </p:spPr>
        <p:txBody>
          <a:bodyPr vert="horz" lIns="91440" tIns="45720" rIns="91440" bIns="45720" rtlCol="0" anchor="t">
            <a:normAutofit/>
          </a:bodyPr>
          <a:lstStyle/>
          <a:p>
            <a:pPr algn="ctr"/>
            <a:r>
              <a:rPr lang="en-US"/>
              <a:t>Home Games sheets are distributed as follows:</a:t>
            </a:r>
          </a:p>
          <a:p>
            <a:endParaRPr lang="en-US"/>
          </a:p>
          <a:p>
            <a:pPr lvl="2"/>
            <a:r>
              <a:rPr lang="en-US"/>
              <a:t>Top copy (official) stays with home team, for Uploading. (7 Days)</a:t>
            </a:r>
          </a:p>
          <a:p>
            <a:pPr lvl="2"/>
            <a:r>
              <a:rPr lang="en-US"/>
              <a:t>2</a:t>
            </a:r>
            <a:r>
              <a:rPr lang="en-US" baseline="30000"/>
              <a:t>nd</a:t>
            </a:r>
            <a:r>
              <a:rPr lang="en-US"/>
              <a:t> and 3</a:t>
            </a:r>
            <a:r>
              <a:rPr lang="en-US" baseline="30000"/>
              <a:t>rd</a:t>
            </a:r>
            <a:r>
              <a:rPr lang="en-US"/>
              <a:t> copies go to coaches/managers of the teams playing, for their records.</a:t>
            </a:r>
          </a:p>
          <a:p>
            <a:pPr lvl="2"/>
            <a:r>
              <a:rPr lang="en-US"/>
              <a:t>All game sheets exhibition/tournament and league are to submitted to the league convenors, if there are any issues/suspensions.</a:t>
            </a:r>
          </a:p>
          <a:p>
            <a:pPr lvl="2"/>
            <a:r>
              <a:rPr lang="en-US"/>
              <a:t>It is the home teams responsibility to upload the games sheets  in a timely fashion in order reconcile the league points.</a:t>
            </a:r>
            <a:endParaRPr lang="en-US">
              <a:cs typeface="Calibri"/>
            </a:endParaRPr>
          </a:p>
          <a:p>
            <a:pPr lvl="2"/>
            <a:r>
              <a:rPr lang="en-US"/>
              <a:t>If you have suspensions best to notify league convenor ASAP and send a soft copy via email for determination of #  games to be served.     </a:t>
            </a:r>
          </a:p>
        </p:txBody>
      </p:sp>
    </p:spTree>
    <p:extLst>
      <p:ext uri="{BB962C8B-B14F-4D97-AF65-F5344CB8AC3E}">
        <p14:creationId xmlns:p14="http://schemas.microsoft.com/office/powerpoint/2010/main" val="2773526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054" y="0"/>
            <a:ext cx="6615545" cy="1325563"/>
          </a:xfrm>
        </p:spPr>
        <p:txBody>
          <a:bodyPr>
            <a:normAutofit/>
          </a:bodyPr>
          <a:lstStyle/>
          <a:p>
            <a:r>
              <a:rPr lang="en-US" sz="4000"/>
              <a:t>Time Keeping And Penalty Box</a:t>
            </a:r>
          </a:p>
        </p:txBody>
      </p:sp>
      <p:sp>
        <p:nvSpPr>
          <p:cNvPr id="3" name="Content Placeholder 2"/>
          <p:cNvSpPr>
            <a:spLocks noGrp="1"/>
          </p:cNvSpPr>
          <p:nvPr>
            <p:ph idx="1"/>
          </p:nvPr>
        </p:nvSpPr>
        <p:spPr>
          <a:xfrm>
            <a:off x="0" y="1428461"/>
            <a:ext cx="12062690" cy="3771611"/>
          </a:xfrm>
        </p:spPr>
        <p:txBody>
          <a:bodyPr>
            <a:normAutofit/>
          </a:bodyPr>
          <a:lstStyle/>
          <a:p>
            <a:pPr lvl="1"/>
            <a:r>
              <a:rPr lang="en-US"/>
              <a:t>No children in time keeper box under the age of 16! (Unless they have taken the timekeepers course)</a:t>
            </a:r>
          </a:p>
          <a:p>
            <a:pPr lvl="1"/>
            <a:r>
              <a:rPr lang="en-US"/>
              <a:t>Two people in the time keeper box, one on the clock, the other on game sheet.</a:t>
            </a:r>
          </a:p>
          <a:p>
            <a:pPr lvl="1"/>
            <a:r>
              <a:rPr lang="en-US"/>
              <a:t>Get your parents to step up and volunteer for this duty and spread it around the team.</a:t>
            </a:r>
          </a:p>
          <a:p>
            <a:pPr lvl="1"/>
            <a:r>
              <a:rPr lang="en-US"/>
              <a:t>How-to files are available on our website.  Managers can request/run training session, get in touch with your convenor.  </a:t>
            </a:r>
          </a:p>
        </p:txBody>
      </p:sp>
    </p:spTree>
    <p:extLst>
      <p:ext uri="{BB962C8B-B14F-4D97-AF65-F5344CB8AC3E}">
        <p14:creationId xmlns:p14="http://schemas.microsoft.com/office/powerpoint/2010/main" val="318844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hilip-rivers-hockey-free-desktop-356263.jpg"/>
          <p:cNvPicPr>
            <a:picLocks noChangeAspect="1"/>
          </p:cNvPicPr>
          <p:nvPr/>
        </p:nvPicPr>
        <p:blipFill>
          <a:blip r:embed="rId3" cstate="print"/>
          <a:stretch>
            <a:fillRect/>
          </a:stretch>
        </p:blipFill>
        <p:spPr>
          <a:xfrm>
            <a:off x="0" y="-212517"/>
            <a:ext cx="12192000" cy="5430982"/>
          </a:xfrm>
          <a:prstGeom prst="rect">
            <a:avLst/>
          </a:prstGeom>
        </p:spPr>
      </p:pic>
      <p:sp>
        <p:nvSpPr>
          <p:cNvPr id="2" name="Title 1"/>
          <p:cNvSpPr>
            <a:spLocks noGrp="1"/>
          </p:cNvSpPr>
          <p:nvPr>
            <p:ph type="title"/>
          </p:nvPr>
        </p:nvSpPr>
        <p:spPr>
          <a:xfrm>
            <a:off x="4381500" y="110186"/>
            <a:ext cx="3789218" cy="1145743"/>
          </a:xfrm>
        </p:spPr>
        <p:txBody>
          <a:bodyPr/>
          <a:lstStyle/>
          <a:p>
            <a:r>
              <a:rPr lang="en-US" b="1"/>
              <a:t>Risk And Safety</a:t>
            </a:r>
          </a:p>
        </p:txBody>
      </p:sp>
      <p:pic>
        <p:nvPicPr>
          <p:cNvPr id="5" name="Content Placeholder 4" descr="nofacebook.png"/>
          <p:cNvPicPr>
            <a:picLocks noGrp="1" noChangeAspect="1"/>
          </p:cNvPicPr>
          <p:nvPr>
            <p:ph idx="1"/>
          </p:nvPr>
        </p:nvPicPr>
        <p:blipFill>
          <a:blip r:embed="rId4" cstate="print"/>
          <a:stretch>
            <a:fillRect/>
          </a:stretch>
        </p:blipFill>
        <p:spPr>
          <a:xfrm>
            <a:off x="105063" y="110186"/>
            <a:ext cx="2381250" cy="2381250"/>
          </a:xfrm>
        </p:spPr>
      </p:pic>
      <p:pic>
        <p:nvPicPr>
          <p:cNvPr id="10" name="Picture 9" descr="6403-gel-nano-_pearlblue_cmyk_1.png"/>
          <p:cNvPicPr>
            <a:picLocks noChangeAspect="1"/>
          </p:cNvPicPr>
          <p:nvPr/>
        </p:nvPicPr>
        <p:blipFill>
          <a:blip r:embed="rId5" cstate="print"/>
          <a:stretch>
            <a:fillRect/>
          </a:stretch>
        </p:blipFill>
        <p:spPr>
          <a:xfrm>
            <a:off x="2591376" y="2117813"/>
            <a:ext cx="2495550" cy="1904499"/>
          </a:xfrm>
          <a:prstGeom prst="rect">
            <a:avLst/>
          </a:prstGeom>
        </p:spPr>
      </p:pic>
      <p:pic>
        <p:nvPicPr>
          <p:cNvPr id="13" name="Picture 12" descr="A164460_zm.png"/>
          <p:cNvPicPr>
            <a:picLocks noChangeAspect="1"/>
          </p:cNvPicPr>
          <p:nvPr/>
        </p:nvPicPr>
        <p:blipFill>
          <a:blip r:embed="rId6" cstate="print"/>
          <a:stretch>
            <a:fillRect/>
          </a:stretch>
        </p:blipFill>
        <p:spPr>
          <a:xfrm>
            <a:off x="-1570182" y="2502974"/>
            <a:ext cx="3925454" cy="4171988"/>
          </a:xfrm>
          <a:prstGeom prst="rect">
            <a:avLst/>
          </a:prstGeom>
        </p:spPr>
      </p:pic>
    </p:spTree>
    <p:extLst>
      <p:ext uri="{BB962C8B-B14F-4D97-AF65-F5344CB8AC3E}">
        <p14:creationId xmlns:p14="http://schemas.microsoft.com/office/powerpoint/2010/main" val="164600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582" y="0"/>
            <a:ext cx="4361873" cy="743239"/>
          </a:xfrm>
        </p:spPr>
        <p:txBody>
          <a:bodyPr/>
          <a:lstStyle/>
          <a:p>
            <a:pPr algn="ctr"/>
            <a:r>
              <a:rPr lang="en-CA" b="1"/>
              <a:t>Concussions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55" y="1800937"/>
            <a:ext cx="6004358" cy="3526344"/>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6386943" y="868371"/>
            <a:ext cx="5800437" cy="923330"/>
          </a:xfrm>
          <a:prstGeom prst="rect">
            <a:avLst/>
          </a:prstGeom>
          <a:noFill/>
        </p:spPr>
        <p:txBody>
          <a:bodyPr wrap="square" rtlCol="0">
            <a:spAutoFit/>
          </a:bodyPr>
          <a:lstStyle/>
          <a:p>
            <a:r>
              <a:rPr lang="en-CA"/>
              <a:t>Hockey Canada Concussion Page</a:t>
            </a:r>
          </a:p>
          <a:p>
            <a:r>
              <a:rPr lang="en-CA">
                <a:hlinkClick r:id="rId3"/>
              </a:rPr>
              <a:t>https://www.hockeycanada.ca/en-ca/hockey-programs/safety/concussions/links-and-downloads</a:t>
            </a:r>
            <a:endParaRPr lang="en-CA"/>
          </a:p>
        </p:txBody>
      </p:sp>
      <p:sp>
        <p:nvSpPr>
          <p:cNvPr id="6" name="TextBox 5"/>
          <p:cNvSpPr txBox="1"/>
          <p:nvPr/>
        </p:nvSpPr>
        <p:spPr>
          <a:xfrm>
            <a:off x="0" y="868371"/>
            <a:ext cx="6253018" cy="923330"/>
          </a:xfrm>
          <a:prstGeom prst="rect">
            <a:avLst/>
          </a:prstGeom>
          <a:noFill/>
        </p:spPr>
        <p:txBody>
          <a:bodyPr wrap="square" rtlCol="0">
            <a:spAutoFit/>
          </a:bodyPr>
          <a:lstStyle/>
          <a:p>
            <a:r>
              <a:rPr lang="en-CA"/>
              <a:t>HEO Concussion Protocol</a:t>
            </a:r>
          </a:p>
          <a:p>
            <a:r>
              <a:rPr lang="en-CA" u="sng">
                <a:solidFill>
                  <a:srgbClr val="0070C0"/>
                </a:solidFill>
              </a:rPr>
              <a:t>http://www.hockeyeasternontario.ca/docs/HEO_6_Step_Concussion_Return_to_Play_Protocol.pdf</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4690" y="1791702"/>
            <a:ext cx="5624945" cy="354497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0215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440" y="121285"/>
            <a:ext cx="6995160" cy="1325563"/>
          </a:xfrm>
        </p:spPr>
        <p:txBody>
          <a:bodyPr/>
          <a:lstStyle/>
          <a:p>
            <a:r>
              <a:rPr lang="en-US" b="1"/>
              <a:t>Welcome and Introductions</a:t>
            </a:r>
          </a:p>
        </p:txBody>
      </p:sp>
      <p:sp>
        <p:nvSpPr>
          <p:cNvPr id="3" name="Content Placeholder 2"/>
          <p:cNvSpPr>
            <a:spLocks noGrp="1"/>
          </p:cNvSpPr>
          <p:nvPr>
            <p:ph idx="1"/>
          </p:nvPr>
        </p:nvSpPr>
        <p:spPr>
          <a:xfrm>
            <a:off x="939800" y="1967865"/>
            <a:ext cx="10515600" cy="1699895"/>
          </a:xfrm>
        </p:spPr>
        <p:txBody>
          <a:bodyPr vert="horz" lIns="91440" tIns="45720" rIns="91440" bIns="45720" rtlCol="0" anchor="t">
            <a:normAutofit fontScale="92500" lnSpcReduction="20000"/>
          </a:bodyPr>
          <a:lstStyle/>
          <a:p>
            <a:pPr marL="0" indent="0">
              <a:buNone/>
            </a:pPr>
            <a:r>
              <a:rPr lang="en-US"/>
              <a:t>Thank You for being here today!!  </a:t>
            </a:r>
          </a:p>
          <a:p>
            <a:endParaRPr lang="en-US"/>
          </a:p>
          <a:p>
            <a:pPr marL="0" indent="0">
              <a:buNone/>
            </a:pPr>
            <a:r>
              <a:rPr lang="en-US"/>
              <a:t>Without your efforts as a volunteer in our association, over 400 kids would not be able to play this wonderful game of hockey. </a:t>
            </a:r>
            <a:br>
              <a:rPr lang="en-US" sz="1800"/>
            </a:br>
            <a:endParaRPr lang="en-US" sz="1800" i="1"/>
          </a:p>
        </p:txBody>
      </p:sp>
    </p:spTree>
    <p:extLst>
      <p:ext uri="{BB962C8B-B14F-4D97-AF65-F5344CB8AC3E}">
        <p14:creationId xmlns:p14="http://schemas.microsoft.com/office/powerpoint/2010/main" val="33927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8B6B-B4F8-FA52-8AC4-12056047B29D}"/>
              </a:ext>
            </a:extLst>
          </p:cNvPr>
          <p:cNvSpPr>
            <a:spLocks noGrp="1"/>
          </p:cNvSpPr>
          <p:nvPr>
            <p:ph type="title"/>
          </p:nvPr>
        </p:nvSpPr>
        <p:spPr/>
        <p:txBody>
          <a:bodyPr/>
          <a:lstStyle/>
          <a:p>
            <a:r>
              <a:rPr lang="en-US">
                <a:cs typeface="Calibri Light"/>
              </a:rPr>
              <a:t>             </a:t>
            </a:r>
            <a:r>
              <a:rPr lang="en-US" b="1" u="sng">
                <a:cs typeface="Calibri Light"/>
              </a:rPr>
              <a:t>Other than concussion injuries</a:t>
            </a:r>
          </a:p>
        </p:txBody>
      </p:sp>
      <p:sp>
        <p:nvSpPr>
          <p:cNvPr id="3" name="Content Placeholder 2">
            <a:extLst>
              <a:ext uri="{FF2B5EF4-FFF2-40B4-BE49-F238E27FC236}">
                <a16:creationId xmlns:a16="http://schemas.microsoft.com/office/drawing/2014/main" id="{A29558BA-A88B-9007-0790-C984E1044B85}"/>
              </a:ext>
            </a:extLst>
          </p:cNvPr>
          <p:cNvSpPr>
            <a:spLocks noGrp="1"/>
          </p:cNvSpPr>
          <p:nvPr>
            <p:ph idx="1"/>
          </p:nvPr>
        </p:nvSpPr>
        <p:spPr/>
        <p:txBody>
          <a:bodyPr vert="horz" lIns="91440" tIns="45720" rIns="91440" bIns="45720" rtlCol="0" anchor="t">
            <a:normAutofit fontScale="92500"/>
          </a:bodyPr>
          <a:lstStyle/>
          <a:p>
            <a:r>
              <a:rPr lang="en-US" u="sng">
                <a:cs typeface="Calibri"/>
              </a:rPr>
              <a:t>HEO linked Injury Report</a:t>
            </a:r>
          </a:p>
          <a:p>
            <a:r>
              <a:rPr lang="en-US">
                <a:ea typeface="+mn-lt"/>
                <a:cs typeface="+mn-lt"/>
                <a:hlinkClick r:id="rId2"/>
              </a:rPr>
              <a:t>http://www.hockeyeasternontario.ca/docs/HC_Injury_Report_Eng.pdf</a:t>
            </a:r>
            <a:endParaRPr lang="en-US"/>
          </a:p>
          <a:p>
            <a:r>
              <a:rPr lang="en-US" u="sng"/>
              <a:t>What is a </a:t>
            </a:r>
            <a:r>
              <a:rPr lang="en-US" u="sng" dirty="0"/>
              <a:t>significant</a:t>
            </a:r>
            <a:r>
              <a:rPr lang="en-US" u="sng"/>
              <a:t> injury</a:t>
            </a:r>
            <a:r>
              <a:rPr lang="en-US"/>
              <a:t>?</a:t>
            </a:r>
            <a:r>
              <a:rPr lang="en-US">
                <a:ea typeface="+mn-lt"/>
                <a:cs typeface="+mn-lt"/>
                <a:hlinkClick r:id="rId3"/>
              </a:rPr>
              <a:t>http://www.hockeyeasternontario.ca/docs/6.30%20Significant%20Injury%20Return%20to%20Play%20Policy.pdf</a:t>
            </a:r>
            <a:endParaRPr lang="en-US">
              <a:cs typeface="Calibri"/>
            </a:endParaRPr>
          </a:p>
          <a:p>
            <a:r>
              <a:rPr lang="en-US" u="sng"/>
              <a:t>Frequently asked questions:</a:t>
            </a:r>
            <a:r>
              <a:rPr lang="en-US"/>
              <a:t> (FAQs) </a:t>
            </a:r>
            <a:r>
              <a:rPr lang="en-US">
                <a:hlinkClick r:id="rId4"/>
              </a:rPr>
              <a:t>http</a:t>
            </a:r>
            <a:r>
              <a:rPr lang="en-US">
                <a:ea typeface="+mn-lt"/>
                <a:cs typeface="+mn-lt"/>
                <a:hlinkClick r:id="rId4"/>
              </a:rPr>
              <a:t>://www.hockeyeasternontario.ca/docs/HC_Injury_Report_FAQ.pdf</a:t>
            </a:r>
            <a:endParaRPr lang="en-US">
              <a:ea typeface="+mn-lt"/>
              <a:cs typeface="+mn-lt"/>
            </a:endParaRPr>
          </a:p>
          <a:p>
            <a:br>
              <a:rPr lang="en-US">
                <a:ea typeface="+mn-lt"/>
                <a:cs typeface="+mn-lt"/>
              </a:rPr>
            </a:br>
            <a:endParaRPr lang="en-US">
              <a:ea typeface="+mn-lt"/>
              <a:cs typeface="+mn-lt"/>
            </a:endParaRPr>
          </a:p>
        </p:txBody>
      </p:sp>
    </p:spTree>
    <p:extLst>
      <p:ext uri="{BB962C8B-B14F-4D97-AF65-F5344CB8AC3E}">
        <p14:creationId xmlns:p14="http://schemas.microsoft.com/office/powerpoint/2010/main" val="1797442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491" y="0"/>
            <a:ext cx="6707909" cy="1325563"/>
          </a:xfrm>
        </p:spPr>
        <p:txBody>
          <a:bodyPr>
            <a:normAutofit/>
          </a:bodyPr>
          <a:lstStyle/>
          <a:p>
            <a:r>
              <a:rPr lang="en-US" b="1" u="sng"/>
              <a:t>Vulnerable Sector Screening</a:t>
            </a:r>
            <a:endParaRPr lang="en-US" b="1" u="sng">
              <a:cs typeface="Calibri Light"/>
            </a:endParaRPr>
          </a:p>
        </p:txBody>
      </p:sp>
      <p:sp>
        <p:nvSpPr>
          <p:cNvPr id="9" name="TextBox 8"/>
          <p:cNvSpPr txBox="1"/>
          <p:nvPr/>
        </p:nvSpPr>
        <p:spPr>
          <a:xfrm>
            <a:off x="203200" y="1616364"/>
            <a:ext cx="11342255" cy="332398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t>All Team Bench Staff and Volunteers </a:t>
            </a:r>
            <a:r>
              <a:rPr lang="en-US" sz="2400" b="1"/>
              <a:t>MUST</a:t>
            </a:r>
            <a:r>
              <a:rPr lang="en-US" sz="2400"/>
              <a:t> have an up to date (within the last 3 years)  Vulnerable Sector Screening recorded to continue to participate in hockey activities.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The VSS letter for Town residents and the OPP web-link are posted on our website under Risk And Safety. Print the letter, fill it out and apply on-line via the OPP website. </a:t>
            </a:r>
            <a:endParaRPr lang="en-US" sz="2400">
              <a:cs typeface="Calibri" panose="020F0502020204030204"/>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sz="2400"/>
              <a:t>For residents that reside on the Canadian Forces Base, the letter is there as well, attend the Military Police Station on Somme Rd., CFB Petawawa in person to apply.</a:t>
            </a:r>
            <a:endParaRPr lang="en-CA" sz="2400"/>
          </a:p>
        </p:txBody>
      </p:sp>
    </p:spTree>
    <p:extLst>
      <p:ext uri="{BB962C8B-B14F-4D97-AF65-F5344CB8AC3E}">
        <p14:creationId xmlns:p14="http://schemas.microsoft.com/office/powerpoint/2010/main" val="50735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855" y="0"/>
            <a:ext cx="3752273" cy="1325563"/>
          </a:xfrm>
        </p:spPr>
        <p:txBody>
          <a:bodyPr/>
          <a:lstStyle/>
          <a:p>
            <a:r>
              <a:rPr lang="en-US" b="1"/>
              <a:t>Dressing Room</a:t>
            </a:r>
          </a:p>
        </p:txBody>
      </p:sp>
      <p:sp>
        <p:nvSpPr>
          <p:cNvPr id="6" name="Content Placeholder 5"/>
          <p:cNvSpPr>
            <a:spLocks noGrp="1"/>
          </p:cNvSpPr>
          <p:nvPr>
            <p:ph idx="1"/>
          </p:nvPr>
        </p:nvSpPr>
        <p:spPr>
          <a:xfrm>
            <a:off x="487218" y="1825625"/>
            <a:ext cx="10515600" cy="2432339"/>
          </a:xfrm>
        </p:spPr>
        <p:txBody>
          <a:bodyPr>
            <a:normAutofit/>
          </a:bodyPr>
          <a:lstStyle/>
          <a:p>
            <a:r>
              <a:rPr lang="en-US"/>
              <a:t>Coaches you are responsible for your players from the time you enter the rink until they leave.</a:t>
            </a:r>
          </a:p>
          <a:p>
            <a:r>
              <a:rPr lang="en-US"/>
              <a:t>Two Deep Rule – In dressing room at all times in all levels. Many instances of bullying at the U15 and U18 age Levels in HEO. Need to ensure we provide our kids a safe environment.</a:t>
            </a:r>
          </a:p>
          <a:p>
            <a:endParaRPr lang="en-US"/>
          </a:p>
          <a:p>
            <a:endParaRPr lang="en-US"/>
          </a:p>
        </p:txBody>
      </p:sp>
    </p:spTree>
    <p:extLst>
      <p:ext uri="{BB962C8B-B14F-4D97-AF65-F5344CB8AC3E}">
        <p14:creationId xmlns:p14="http://schemas.microsoft.com/office/powerpoint/2010/main" val="2763008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782" y="0"/>
            <a:ext cx="5183909" cy="1325563"/>
          </a:xfrm>
        </p:spPr>
        <p:txBody>
          <a:bodyPr/>
          <a:lstStyle/>
          <a:p>
            <a:r>
              <a:rPr lang="en-US" b="1"/>
              <a:t>           Cameras </a:t>
            </a:r>
          </a:p>
        </p:txBody>
      </p:sp>
      <p:sp>
        <p:nvSpPr>
          <p:cNvPr id="6" name="Content Placeholder 5"/>
          <p:cNvSpPr>
            <a:spLocks noGrp="1"/>
          </p:cNvSpPr>
          <p:nvPr>
            <p:ph idx="1"/>
          </p:nvPr>
        </p:nvSpPr>
        <p:spPr>
          <a:xfrm>
            <a:off x="-1" y="1825625"/>
            <a:ext cx="12007273" cy="3282084"/>
          </a:xfrm>
        </p:spPr>
        <p:txBody>
          <a:bodyPr vert="horz" lIns="91440" tIns="45720" rIns="91440" bIns="45720" rtlCol="0" anchor="t">
            <a:normAutofit/>
          </a:bodyPr>
          <a:lstStyle/>
          <a:p>
            <a:r>
              <a:rPr lang="en-US"/>
              <a:t>No cameras allowed in dressing room period!!</a:t>
            </a:r>
            <a:endParaRPr lang="en-US">
              <a:cs typeface="Calibri"/>
            </a:endParaRPr>
          </a:p>
          <a:p>
            <a:r>
              <a:rPr lang="en-US"/>
              <a:t>This includes parents, kids, and coaching staff.</a:t>
            </a:r>
          </a:p>
          <a:p>
            <a:r>
              <a:rPr lang="en-US"/>
              <a:t> Coaches and Managers ensure this policy is strictly enforced. You will be included in hearings if violations of the policy are brought to light.   </a:t>
            </a:r>
            <a:endParaRPr lang="en-US">
              <a:cs typeface="Calibri"/>
            </a:endParaRPr>
          </a:p>
          <a:p>
            <a:r>
              <a:rPr lang="en-US" b="1"/>
              <a:t>The use of any form of </a:t>
            </a:r>
            <a:r>
              <a:rPr lang="en-US" b="1" i="1"/>
              <a:t>camera,</a:t>
            </a:r>
            <a:r>
              <a:rPr lang="en-US" b="1"/>
              <a:t> </a:t>
            </a:r>
            <a:r>
              <a:rPr lang="en-US" b="1" i="1"/>
              <a:t>video camera</a:t>
            </a:r>
            <a:r>
              <a:rPr lang="en-US" b="1"/>
              <a:t>,</a:t>
            </a:r>
            <a:r>
              <a:rPr lang="en-US" b="1" i="1"/>
              <a:t> or phone camera for taking still photos, video or audio recordings </a:t>
            </a:r>
            <a:r>
              <a:rPr lang="en-US" b="1"/>
              <a:t>is prohibited in any recreational facility change rooms, during any HEO sanctioned event.</a:t>
            </a:r>
            <a:endParaRPr lang="en-US"/>
          </a:p>
          <a:p>
            <a:endParaRPr lang="en-US"/>
          </a:p>
        </p:txBody>
      </p:sp>
    </p:spTree>
    <p:extLst>
      <p:ext uri="{BB962C8B-B14F-4D97-AF65-F5344CB8AC3E}">
        <p14:creationId xmlns:p14="http://schemas.microsoft.com/office/powerpoint/2010/main" val="4163707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0" y="0"/>
            <a:ext cx="5156200" cy="1325563"/>
          </a:xfrm>
        </p:spPr>
        <p:txBody>
          <a:bodyPr/>
          <a:lstStyle/>
          <a:p>
            <a:r>
              <a:rPr lang="en-US" b="1"/>
              <a:t>Protective Equipment</a:t>
            </a:r>
          </a:p>
        </p:txBody>
      </p:sp>
      <p:sp>
        <p:nvSpPr>
          <p:cNvPr id="6" name="Content Placeholder 5"/>
          <p:cNvSpPr>
            <a:spLocks noGrp="1"/>
          </p:cNvSpPr>
          <p:nvPr>
            <p:ph idx="1"/>
          </p:nvPr>
        </p:nvSpPr>
        <p:spPr>
          <a:xfrm>
            <a:off x="136237" y="1012825"/>
            <a:ext cx="11981872" cy="4351338"/>
          </a:xfrm>
        </p:spPr>
        <p:txBody>
          <a:bodyPr>
            <a:normAutofit fontScale="92500" lnSpcReduction="20000"/>
          </a:bodyPr>
          <a:lstStyle/>
          <a:p>
            <a:r>
              <a:rPr lang="en-US"/>
              <a:t>Neck Guards are mandatory.</a:t>
            </a:r>
          </a:p>
          <a:p>
            <a:r>
              <a:rPr lang="en-US"/>
              <a:t>Mouth guards are strongly encouraged to be worn.  Should be worn correctly to ensure adequate protection.</a:t>
            </a:r>
          </a:p>
          <a:p>
            <a:r>
              <a:rPr lang="en-US"/>
              <a:t>Helmets require ear protection.</a:t>
            </a:r>
          </a:p>
          <a:p>
            <a:r>
              <a:rPr lang="en-US"/>
              <a:t>Goalies require the (Billy goat) dangler.  Will be enforced by referees.</a:t>
            </a:r>
          </a:p>
          <a:p>
            <a:r>
              <a:rPr lang="en-US"/>
              <a:t>Any child 12 and over, if helping other teams (on ice helper) during practice, must be registered in our association and in </a:t>
            </a:r>
            <a:r>
              <a:rPr lang="en-US" i="1"/>
              <a:t>full gear</a:t>
            </a:r>
            <a:r>
              <a:rPr lang="en-US"/>
              <a:t>. Must also be at least one division higher than the team they are helping.  They are strictly to be used as demonstrators of the drills and help move pylons and pucks.  Not to be scrimmaging with the team and or shooting on the on the goalies.</a:t>
            </a:r>
          </a:p>
          <a:p>
            <a:r>
              <a:rPr lang="en-US"/>
              <a:t>The association requires that an on ice helper approval form (Coaches Corner Link on Website) be read, filled and signed prior to the one ice helper taking the ice.</a:t>
            </a:r>
          </a:p>
          <a:p>
            <a:endParaRPr lang="en-US"/>
          </a:p>
        </p:txBody>
      </p:sp>
    </p:spTree>
    <p:extLst>
      <p:ext uri="{BB962C8B-B14F-4D97-AF65-F5344CB8AC3E}">
        <p14:creationId xmlns:p14="http://schemas.microsoft.com/office/powerpoint/2010/main" val="2150390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999" y="116541"/>
            <a:ext cx="4963594" cy="924070"/>
          </a:xfrm>
        </p:spPr>
        <p:txBody>
          <a:bodyPr>
            <a:normAutofit fontScale="90000"/>
          </a:bodyPr>
          <a:lstStyle/>
          <a:p>
            <a:pPr algn="ctr"/>
            <a:r>
              <a:rPr lang="en-US" b="1"/>
              <a:t>Website/Social Media</a:t>
            </a:r>
            <a:br>
              <a:rPr lang="en-US" b="1"/>
            </a:br>
            <a:r>
              <a:rPr lang="en-US" b="1"/>
              <a:t>Chris Misztal</a:t>
            </a:r>
            <a:endParaRPr lang="en-US">
              <a:cs typeface="Calibri Light" panose="020F0302020204030204"/>
            </a:endParaRPr>
          </a:p>
        </p:txBody>
      </p:sp>
      <p:sp>
        <p:nvSpPr>
          <p:cNvPr id="6" name="Content Placeholder 5"/>
          <p:cNvSpPr>
            <a:spLocks noGrp="1"/>
          </p:cNvSpPr>
          <p:nvPr>
            <p:ph idx="1"/>
          </p:nvPr>
        </p:nvSpPr>
        <p:spPr>
          <a:xfrm>
            <a:off x="0" y="1148862"/>
            <a:ext cx="12044218" cy="4466492"/>
          </a:xfrm>
        </p:spPr>
        <p:txBody>
          <a:bodyPr vert="horz" lIns="91440" tIns="45720" rIns="91440" bIns="45720" rtlCol="0" anchor="t">
            <a:normAutofit/>
          </a:bodyPr>
          <a:lstStyle/>
          <a:p>
            <a:r>
              <a:rPr lang="en-US" dirty="0">
                <a:cs typeface="Calibri"/>
              </a:rPr>
              <a:t>New website this year = Easier to manage</a:t>
            </a:r>
            <a:endParaRPr lang="en-US" dirty="0"/>
          </a:p>
          <a:p>
            <a:r>
              <a:rPr lang="en-US" dirty="0" err="1">
                <a:cs typeface="Calibri"/>
              </a:rPr>
              <a:t>Sportsheadz</a:t>
            </a:r>
            <a:r>
              <a:rPr lang="en-US" dirty="0">
                <a:cs typeface="Calibri"/>
              </a:rPr>
              <a:t> App is optional but TeamSnap won't </a:t>
            </a:r>
            <a:r>
              <a:rPr lang="en-US" dirty="0" err="1">
                <a:cs typeface="Calibri"/>
              </a:rPr>
              <a:t>autoupdate</a:t>
            </a:r>
            <a:r>
              <a:rPr lang="en-US" dirty="0">
                <a:cs typeface="Calibri"/>
              </a:rPr>
              <a:t> unless you pay</a:t>
            </a:r>
            <a:endParaRPr lang="en-US" dirty="0"/>
          </a:p>
          <a:p>
            <a:r>
              <a:rPr lang="en-US" dirty="0"/>
              <a:t>GPMHA Website – Each team has their own area where schedules and announcements, photos, </a:t>
            </a:r>
            <a:r>
              <a:rPr lang="en-US" dirty="0" err="1"/>
              <a:t>etc</a:t>
            </a:r>
            <a:r>
              <a:rPr lang="en-US" dirty="0"/>
              <a:t> can be placed.  Team managers will have logins</a:t>
            </a:r>
            <a:endParaRPr lang="en-US">
              <a:cs typeface="Calibri"/>
            </a:endParaRPr>
          </a:p>
          <a:p>
            <a:pPr lvl="1"/>
            <a:r>
              <a:rPr lang="en-US" dirty="0">
                <a:cs typeface="Calibri"/>
              </a:rPr>
              <a:t>If you don't have your login yet, please let your house league director know and they can compile a list</a:t>
            </a:r>
          </a:p>
          <a:p>
            <a:r>
              <a:rPr lang="en-US" dirty="0">
                <a:cs typeface="Calibri"/>
              </a:rPr>
              <a:t>Keep complaints off Facebook, use the proper Chain of Command. Otherwise please share, discuss and comment on posts!</a:t>
            </a:r>
            <a:endParaRPr lang="en-US" dirty="0"/>
          </a:p>
          <a:p>
            <a:endParaRPr lang="en-US">
              <a:cs typeface="Calibri"/>
            </a:endParaRPr>
          </a:p>
        </p:txBody>
      </p:sp>
    </p:spTree>
    <p:extLst>
      <p:ext uri="{BB962C8B-B14F-4D97-AF65-F5344CB8AC3E}">
        <p14:creationId xmlns:p14="http://schemas.microsoft.com/office/powerpoint/2010/main" val="4188623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5582" y="0"/>
            <a:ext cx="3447473" cy="1325563"/>
          </a:xfrm>
        </p:spPr>
        <p:txBody>
          <a:bodyPr/>
          <a:lstStyle/>
          <a:p>
            <a:r>
              <a:rPr lang="en-US" b="1"/>
              <a:t>Qualifications</a:t>
            </a:r>
            <a:br>
              <a:rPr lang="en-US" b="1"/>
            </a:br>
            <a:r>
              <a:rPr lang="en-US" b="1"/>
              <a:t>Karen Mason</a:t>
            </a:r>
          </a:p>
        </p:txBody>
      </p:sp>
      <p:sp>
        <p:nvSpPr>
          <p:cNvPr id="6" name="Content Placeholder 5"/>
          <p:cNvSpPr>
            <a:spLocks noGrp="1"/>
          </p:cNvSpPr>
          <p:nvPr>
            <p:ph idx="1"/>
          </p:nvPr>
        </p:nvSpPr>
        <p:spPr>
          <a:xfrm>
            <a:off x="0" y="1137138"/>
            <a:ext cx="12101946" cy="4572000"/>
          </a:xfrm>
        </p:spPr>
        <p:txBody>
          <a:bodyPr>
            <a:normAutofit fontScale="77500" lnSpcReduction="20000"/>
          </a:bodyPr>
          <a:lstStyle/>
          <a:p>
            <a:pPr marL="0" indent="0">
              <a:buNone/>
            </a:pPr>
            <a:endParaRPr lang="en-CA"/>
          </a:p>
          <a:p>
            <a:pPr lvl="0"/>
            <a:r>
              <a:rPr lang="en-US"/>
              <a:t>All bench staff must have (1) Respect in Sport – Activity Leader, (2) Gender Identity and Expression course </a:t>
            </a:r>
            <a:r>
              <a:rPr lang="en-US" b="1">
                <a:highlight>
                  <a:srgbClr val="FFFF00"/>
                </a:highlight>
              </a:rPr>
              <a:t>and</a:t>
            </a:r>
            <a:r>
              <a:rPr lang="en-US"/>
              <a:t> a valid vulnerable sector check with GPMHAI before they can be placed on a roster; </a:t>
            </a:r>
          </a:p>
          <a:p>
            <a:pPr lvl="0"/>
            <a:r>
              <a:rPr lang="en-US"/>
              <a:t>A certified trainer must attend each house league practice, game and U7 on-ice session played by an HEO Minor team, ensure trainer # is written on the game sheet;</a:t>
            </a:r>
            <a:endParaRPr lang="en-CA"/>
          </a:p>
          <a:p>
            <a:pPr lvl="0"/>
            <a:r>
              <a:rPr lang="en-US"/>
              <a:t>Trainers for house league teams &amp; U7 sessions must have their HTCP Trainer Level I certification prior to serving as Trainer at any game/practice/session/event;</a:t>
            </a:r>
            <a:endParaRPr lang="en-CA"/>
          </a:p>
          <a:p>
            <a:pPr lvl="0"/>
            <a:r>
              <a:rPr lang="en-US"/>
              <a:t>Trainers for competitive teams must have their HTCP Trainer Level II certification prior to serving as Trainer at any game/practice/event;</a:t>
            </a:r>
            <a:endParaRPr lang="en-CA"/>
          </a:p>
          <a:p>
            <a:pPr lvl="0"/>
            <a:r>
              <a:rPr lang="en-US"/>
              <a:t>Coaches – Need someone with same qualifications as you to run the team in your absence. i.e. a back-up with coach stream for house and Dev 1 for competitive; and </a:t>
            </a:r>
            <a:endParaRPr lang="en-CA"/>
          </a:p>
          <a:p>
            <a:pPr lvl="0"/>
            <a:r>
              <a:rPr lang="en-US" b="0" i="0">
                <a:effectLst/>
                <a:latin typeface="junctionregularRegular"/>
              </a:rPr>
              <a:t>All on ice Coaches/Assistant Coaches/Instructors in the U7 Program must take the Coach 1 course. There are no exceptions to this rule and no other levels of qualification are acceptable at the U7 level</a:t>
            </a:r>
            <a:endParaRPr lang="en-CA"/>
          </a:p>
        </p:txBody>
      </p:sp>
    </p:spTree>
    <p:extLst>
      <p:ext uri="{BB962C8B-B14F-4D97-AF65-F5344CB8AC3E}">
        <p14:creationId xmlns:p14="http://schemas.microsoft.com/office/powerpoint/2010/main" val="1705877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763" y="0"/>
            <a:ext cx="3502891" cy="1325563"/>
          </a:xfrm>
        </p:spPr>
        <p:txBody>
          <a:bodyPr/>
          <a:lstStyle/>
          <a:p>
            <a:r>
              <a:rPr lang="en-US" b="1"/>
              <a:t>Qualifications</a:t>
            </a:r>
          </a:p>
        </p:txBody>
      </p:sp>
      <p:sp>
        <p:nvSpPr>
          <p:cNvPr id="6" name="Content Placeholder 5"/>
          <p:cNvSpPr>
            <a:spLocks noGrp="1"/>
          </p:cNvSpPr>
          <p:nvPr>
            <p:ph idx="1"/>
          </p:nvPr>
        </p:nvSpPr>
        <p:spPr>
          <a:xfrm>
            <a:off x="-1" y="1068243"/>
            <a:ext cx="12071927" cy="4351338"/>
          </a:xfrm>
        </p:spPr>
        <p:txBody>
          <a:bodyPr>
            <a:noAutofit/>
          </a:bodyPr>
          <a:lstStyle/>
          <a:p>
            <a:r>
              <a:rPr lang="en-US" sz="2400"/>
              <a:t>Head Coaches shall choose their bench staff based on the qualified persons on their teams. Where there are no qualified assistants or trainers the GPMHAI will reimburse volunteers for the cost of the certification course.</a:t>
            </a:r>
          </a:p>
          <a:p>
            <a:endParaRPr lang="en-US" sz="2400"/>
          </a:p>
          <a:p>
            <a:r>
              <a:rPr lang="en-US" sz="2400"/>
              <a:t> Volunteers will be reimbursed the cost of the course at the end of the season. The </a:t>
            </a:r>
            <a:r>
              <a:rPr lang="en-US" sz="2400" err="1"/>
              <a:t>GPMHAI</a:t>
            </a:r>
            <a:r>
              <a:rPr lang="en-US" sz="2400"/>
              <a:t> will not reimburse the certification of a trainer or assistant when a qualified and willing person was not selected.  To ensure reimbursement, verify eligibility with the GPMHAI House League Director and appropriate Convenor prior to taking any courses</a:t>
            </a:r>
          </a:p>
        </p:txBody>
      </p:sp>
    </p:spTree>
    <p:extLst>
      <p:ext uri="{BB962C8B-B14F-4D97-AF65-F5344CB8AC3E}">
        <p14:creationId xmlns:p14="http://schemas.microsoft.com/office/powerpoint/2010/main" val="1678001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509" y="1"/>
            <a:ext cx="3400136" cy="923636"/>
          </a:xfrm>
        </p:spPr>
        <p:txBody>
          <a:bodyPr/>
          <a:lstStyle/>
          <a:p>
            <a:r>
              <a:rPr lang="en-US"/>
              <a:t>Qualifications</a:t>
            </a:r>
          </a:p>
        </p:txBody>
      </p:sp>
      <p:sp>
        <p:nvSpPr>
          <p:cNvPr id="3" name="Rectangle 2"/>
          <p:cNvSpPr/>
          <p:nvPr/>
        </p:nvSpPr>
        <p:spPr>
          <a:xfrm>
            <a:off x="0" y="710534"/>
            <a:ext cx="12192000" cy="1527469"/>
          </a:xfrm>
          <a:prstGeom prst="rect">
            <a:avLst/>
          </a:prstGeom>
        </p:spPr>
        <p:txBody>
          <a:bodyPr wrap="square">
            <a:spAutoFit/>
          </a:bodyPr>
          <a:lstStyle/>
          <a:p>
            <a:r>
              <a:rPr lang="en-US" sz="2800"/>
              <a:t>The required qualifications for trainers and coaches for the specific levels and divisions can be found on GPMHAI website (click on the Coach’s Corner link)</a:t>
            </a:r>
            <a:endParaRPr lang="en-CA" sz="2800"/>
          </a:p>
          <a:p>
            <a:r>
              <a:rPr lang="en-US"/>
              <a:t> </a:t>
            </a:r>
            <a:endParaRPr lang="en-CA"/>
          </a:p>
          <a:p>
            <a:pPr>
              <a:lnSpc>
                <a:spcPct val="107000"/>
              </a:lnSpc>
              <a:spcAft>
                <a:spcPts val="800"/>
              </a:spcAft>
            </a:pPr>
            <a:endParaRPr lang="en-CA">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9F2FDB0-A08A-7FE1-97C3-1000D2FA3869}"/>
              </a:ext>
            </a:extLst>
          </p:cNvPr>
          <p:cNvPicPr>
            <a:picLocks noChangeAspect="1"/>
          </p:cNvPicPr>
          <p:nvPr/>
        </p:nvPicPr>
        <p:blipFill>
          <a:blip r:embed="rId2"/>
          <a:stretch>
            <a:fillRect/>
          </a:stretch>
        </p:blipFill>
        <p:spPr>
          <a:xfrm>
            <a:off x="456413" y="1847378"/>
            <a:ext cx="11531371" cy="4215651"/>
          </a:xfrm>
          <a:prstGeom prst="rect">
            <a:avLst/>
          </a:prstGeom>
        </p:spPr>
      </p:pic>
    </p:spTree>
    <p:extLst>
      <p:ext uri="{BB962C8B-B14F-4D97-AF65-F5344CB8AC3E}">
        <p14:creationId xmlns:p14="http://schemas.microsoft.com/office/powerpoint/2010/main" val="2173060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054" y="0"/>
            <a:ext cx="2006600" cy="1173452"/>
          </a:xfrm>
        </p:spPr>
        <p:txBody>
          <a:bodyPr>
            <a:normAutofit/>
          </a:bodyPr>
          <a:lstStyle/>
          <a:p>
            <a:r>
              <a:rPr lang="en-US"/>
              <a:t>Forms</a:t>
            </a:r>
          </a:p>
        </p:txBody>
      </p:sp>
      <p:sp>
        <p:nvSpPr>
          <p:cNvPr id="6" name="Content Placeholder 5"/>
          <p:cNvSpPr>
            <a:spLocks noGrp="1"/>
          </p:cNvSpPr>
          <p:nvPr>
            <p:ph idx="1"/>
          </p:nvPr>
        </p:nvSpPr>
        <p:spPr>
          <a:xfrm>
            <a:off x="0" y="942109"/>
            <a:ext cx="12081164" cy="4394344"/>
          </a:xfrm>
        </p:spPr>
        <p:txBody>
          <a:bodyPr>
            <a:noAutofit/>
          </a:bodyPr>
          <a:lstStyle/>
          <a:p>
            <a:r>
              <a:rPr lang="en-US" sz="2000"/>
              <a:t>Affiliation Form – Required for playing with higher category team.</a:t>
            </a:r>
          </a:p>
          <a:p>
            <a:r>
              <a:rPr lang="en-US" sz="2000"/>
              <a:t>Special Event Form – Is now electronic and required to ensure insurance coverage while not at rink.</a:t>
            </a:r>
          </a:p>
          <a:p>
            <a:pPr lvl="2"/>
            <a:r>
              <a:rPr lang="en-US"/>
              <a:t>For off ice training, mini-golf, paint ball...etc. </a:t>
            </a:r>
          </a:p>
          <a:p>
            <a:r>
              <a:rPr lang="en-US" sz="2000"/>
              <a:t>Travel Permit Form – Required when playing games outside of our Branch, again for insurance purposes.</a:t>
            </a:r>
          </a:p>
          <a:p>
            <a:pPr lvl="2"/>
            <a:r>
              <a:rPr lang="en-US"/>
              <a:t>Example if playing in Kingston, North Bay, </a:t>
            </a:r>
            <a:r>
              <a:rPr lang="en-US" err="1"/>
              <a:t>Mattawa</a:t>
            </a:r>
            <a:r>
              <a:rPr lang="en-US"/>
              <a:t>, </a:t>
            </a:r>
            <a:r>
              <a:rPr lang="en-US" err="1"/>
              <a:t>Shawville</a:t>
            </a:r>
            <a:endParaRPr lang="en-US"/>
          </a:p>
          <a:p>
            <a:r>
              <a:rPr lang="en-US" sz="2000"/>
              <a:t>Fair Play Code Pledges – Players, coaches and parents will be required to read, complete and sign, they are kept with the Team Managers.</a:t>
            </a:r>
          </a:p>
          <a:p>
            <a:r>
              <a:rPr lang="en-US" sz="2000"/>
              <a:t>Coaches/Parents – please maintain your composure while at any HEO Minor sanctioned event.  We continue to see young referees in the district between the ages of 13-17 quit due to aggressive behaviors of individuals.  Please remember whether you believe it or not you are representing our Association, please act accordingly.  The Associations within our District have recently adopted a policy that if a parent is banned from one rink within the District, they can also ban the same individual from their rink as well, If so desired.  </a:t>
            </a:r>
          </a:p>
        </p:txBody>
      </p:sp>
    </p:spTree>
    <p:extLst>
      <p:ext uri="{BB962C8B-B14F-4D97-AF65-F5344CB8AC3E}">
        <p14:creationId xmlns:p14="http://schemas.microsoft.com/office/powerpoint/2010/main" val="9373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193964" y="283762"/>
            <a:ext cx="113330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1"/>
                </a:solidFill>
                <a:effectLst/>
                <a:latin typeface="Arial" panose="020B0604020202020204" pitchFamily="34" charset="0"/>
              </a:rPr>
              <a:t>Update from Mark </a:t>
            </a:r>
            <a:r>
              <a:rPr kumimoji="0" lang="en-US" altLang="en-US" sz="2800" b="1" i="0" u="none" strike="noStrike" cap="none" normalizeH="0" baseline="0" err="1">
                <a:ln>
                  <a:noFill/>
                </a:ln>
                <a:solidFill>
                  <a:schemeClr val="tx1"/>
                </a:solidFill>
                <a:effectLst/>
                <a:latin typeface="Arial" panose="020B0604020202020204" pitchFamily="34" charset="0"/>
              </a:rPr>
              <a:t>Reinert</a:t>
            </a:r>
            <a:endParaRPr kumimoji="0" lang="en-US" altLang="en-US" sz="2800" b="1"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err="1">
                <a:ln>
                  <a:noFill/>
                </a:ln>
                <a:solidFill>
                  <a:schemeClr val="tx1"/>
                </a:solidFill>
                <a:effectLst/>
                <a:latin typeface="Arial" panose="020B0604020202020204" pitchFamily="34" charset="0"/>
              </a:rPr>
              <a:t>Petawawa</a:t>
            </a:r>
            <a:r>
              <a:rPr kumimoji="0" lang="en-US" altLang="en-US" sz="2800" b="1" i="0" u="none" strike="noStrike" cap="none" normalizeH="0">
                <a:ln>
                  <a:noFill/>
                </a:ln>
                <a:solidFill>
                  <a:schemeClr val="tx1"/>
                </a:solidFill>
                <a:effectLst/>
                <a:latin typeface="Arial" panose="020B0604020202020204" pitchFamily="34" charset="0"/>
              </a:rPr>
              <a:t> </a:t>
            </a:r>
            <a:r>
              <a:rPr kumimoji="0" lang="en-US" altLang="en-US" sz="2800" b="1" i="0" u="none" strike="noStrike" cap="none" normalizeH="0" baseline="0">
                <a:ln>
                  <a:noFill/>
                </a:ln>
                <a:solidFill>
                  <a:schemeClr val="tx1"/>
                </a:solidFill>
                <a:effectLst/>
                <a:latin typeface="Arial" panose="020B0604020202020204" pitchFamily="34" charset="0"/>
              </a:rPr>
              <a:t>Parks &amp; Recreation Facilities Supervisor</a:t>
            </a:r>
          </a:p>
        </p:txBody>
      </p:sp>
      <p:sp>
        <p:nvSpPr>
          <p:cNvPr id="2" name="TextBox 1">
            <a:extLst>
              <a:ext uri="{FF2B5EF4-FFF2-40B4-BE49-F238E27FC236}">
                <a16:creationId xmlns:a16="http://schemas.microsoft.com/office/drawing/2014/main" id="{1FC23DF5-2232-B428-3402-2710CE49D5A6}"/>
              </a:ext>
            </a:extLst>
          </p:cNvPr>
          <p:cNvSpPr txBox="1"/>
          <p:nvPr/>
        </p:nvSpPr>
        <p:spPr>
          <a:xfrm>
            <a:off x="1730188" y="1595718"/>
            <a:ext cx="86599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Please ensure  no bench staff, players or parents are walking past the Zamboni doors to get to the bench. </a:t>
            </a:r>
            <a:endParaRPr lang="en-US"/>
          </a:p>
        </p:txBody>
      </p:sp>
    </p:spTree>
    <p:extLst>
      <p:ext uri="{BB962C8B-B14F-4D97-AF65-F5344CB8AC3E}">
        <p14:creationId xmlns:p14="http://schemas.microsoft.com/office/powerpoint/2010/main" val="1056279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145" y="0"/>
            <a:ext cx="2930237" cy="1034473"/>
          </a:xfrm>
        </p:spPr>
        <p:txBody>
          <a:bodyPr>
            <a:normAutofit/>
          </a:bodyPr>
          <a:lstStyle/>
          <a:p>
            <a:r>
              <a:rPr lang="en-US" b="1"/>
              <a:t>Team Lists</a:t>
            </a:r>
          </a:p>
        </p:txBody>
      </p:sp>
      <p:sp>
        <p:nvSpPr>
          <p:cNvPr id="6" name="Content Placeholder 5"/>
          <p:cNvSpPr>
            <a:spLocks noGrp="1"/>
          </p:cNvSpPr>
          <p:nvPr>
            <p:ph idx="1"/>
          </p:nvPr>
        </p:nvSpPr>
        <p:spPr>
          <a:xfrm>
            <a:off x="0" y="794327"/>
            <a:ext cx="12192000" cy="4636655"/>
          </a:xfrm>
        </p:spPr>
        <p:txBody>
          <a:bodyPr>
            <a:noAutofit/>
          </a:bodyPr>
          <a:lstStyle/>
          <a:p>
            <a:pPr lvl="0"/>
            <a:r>
              <a:rPr lang="en-US" sz="2000"/>
              <a:t>Need a qualified coach and trainer to make an approved roster.</a:t>
            </a:r>
            <a:endParaRPr lang="en-CA" sz="2000"/>
          </a:p>
          <a:p>
            <a:pPr lvl="0"/>
            <a:r>
              <a:rPr lang="en-US" sz="2000"/>
              <a:t>You cannot play in a tournament or league game until you have an approved roster.</a:t>
            </a:r>
            <a:endParaRPr lang="en-CA" sz="2000"/>
          </a:p>
          <a:p>
            <a:pPr lvl="0"/>
            <a:r>
              <a:rPr lang="en-US" sz="2000"/>
              <a:t>Managers always keep a copy of your roster with you for hockey business.</a:t>
            </a:r>
            <a:endParaRPr lang="en-CA" sz="2000"/>
          </a:p>
          <a:p>
            <a:pPr lvl="0"/>
            <a:r>
              <a:rPr lang="en-US" sz="2000"/>
              <a:t>If a house coach is </a:t>
            </a:r>
            <a:r>
              <a:rPr lang="en-US" sz="2000" b="0" i="0">
                <a:solidFill>
                  <a:srgbClr val="222222"/>
                </a:solidFill>
                <a:effectLst/>
              </a:rPr>
              <a:t>missing one of the coaching certifications for the level they are coaching and they are registered for an upcoming course, they will be listed as pending, they can participate, and the roster is approved</a:t>
            </a:r>
            <a:endParaRPr lang="en-CA" sz="2000"/>
          </a:p>
          <a:p>
            <a:pPr lvl="0"/>
            <a:r>
              <a:rPr lang="en-US" sz="2000"/>
              <a:t>First five staff on team list are covered by GPMHAI insurance.  Further team staff can be added at a cost of $50 per individual.</a:t>
            </a:r>
            <a:endParaRPr lang="en-CA" sz="2000"/>
          </a:p>
          <a:p>
            <a:pPr lvl="0"/>
            <a:r>
              <a:rPr lang="en-US" sz="2000"/>
              <a:t>No individual shall be on GPMHAI sanctioned ice if they are not on a team list in the association. (Exception for GPMHAI executive members) This includes all members installing U9 center boards</a:t>
            </a:r>
            <a:endParaRPr lang="en-CA" sz="2000"/>
          </a:p>
          <a:p>
            <a:pPr lvl="0"/>
            <a:r>
              <a:rPr lang="en-US" sz="2000"/>
              <a:t>One goalie must be designated for U15 age and higher on a team list. Once designated as a goalie this individual cannot play out as a player.  The same applies for U13 age and below, if you designate a goalie on your team list (not required) the individual cannot play out.</a:t>
            </a:r>
            <a:endParaRPr lang="en-CA" sz="2000"/>
          </a:p>
          <a:p>
            <a:endParaRPr lang="en-US" sz="2000"/>
          </a:p>
          <a:p>
            <a:endParaRPr lang="en-US" sz="2000"/>
          </a:p>
        </p:txBody>
      </p:sp>
    </p:spTree>
    <p:extLst>
      <p:ext uri="{BB962C8B-B14F-4D97-AF65-F5344CB8AC3E}">
        <p14:creationId xmlns:p14="http://schemas.microsoft.com/office/powerpoint/2010/main" val="312067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1218" y="0"/>
            <a:ext cx="2754745" cy="1034906"/>
          </a:xfrm>
        </p:spPr>
        <p:txBody>
          <a:bodyPr/>
          <a:lstStyle/>
          <a:p>
            <a:r>
              <a:rPr lang="en-US"/>
              <a:t>Affiliations</a:t>
            </a:r>
          </a:p>
        </p:txBody>
      </p:sp>
      <p:sp>
        <p:nvSpPr>
          <p:cNvPr id="6" name="Content Placeholder 5"/>
          <p:cNvSpPr>
            <a:spLocks noGrp="1"/>
          </p:cNvSpPr>
          <p:nvPr>
            <p:ph idx="1"/>
          </p:nvPr>
        </p:nvSpPr>
        <p:spPr>
          <a:xfrm>
            <a:off x="0" y="948170"/>
            <a:ext cx="12192000" cy="4351338"/>
          </a:xfrm>
        </p:spPr>
        <p:txBody>
          <a:bodyPr>
            <a:normAutofit/>
          </a:bodyPr>
          <a:lstStyle/>
          <a:p>
            <a:r>
              <a:rPr lang="en-US"/>
              <a:t>Affiliations for house will not take place until Rev. 0 of team list approved by District Registrar;</a:t>
            </a:r>
          </a:p>
          <a:p>
            <a:r>
              <a:rPr lang="en-US"/>
              <a:t>Affiliated players do not step on ice with the affiliating team until the approved team list comes back from District Registrar;</a:t>
            </a:r>
          </a:p>
          <a:p>
            <a:r>
              <a:rPr lang="en-US"/>
              <a:t>Use the affiliation forms available on our website (Coach’s Corner);</a:t>
            </a:r>
          </a:p>
          <a:p>
            <a:r>
              <a:rPr lang="en-US"/>
              <a:t>Affiliated players alliance stays with the lower team;</a:t>
            </a:r>
          </a:p>
          <a:p>
            <a:r>
              <a:rPr lang="en-US"/>
              <a:t>A coach cannot deny a player the opportunity to affiliate;</a:t>
            </a:r>
          </a:p>
          <a:p>
            <a:r>
              <a:rPr lang="en-US"/>
              <a:t>Affiliates can be used in games if the following criteria are; met. The higher team has a player that is sick, injured, away or suspended.</a:t>
            </a:r>
          </a:p>
          <a:p>
            <a:endParaRPr lang="en-US"/>
          </a:p>
        </p:txBody>
      </p:sp>
    </p:spTree>
    <p:extLst>
      <p:ext uri="{BB962C8B-B14F-4D97-AF65-F5344CB8AC3E}">
        <p14:creationId xmlns:p14="http://schemas.microsoft.com/office/powerpoint/2010/main" val="1403222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782" y="0"/>
            <a:ext cx="5091545" cy="1325563"/>
          </a:xfrm>
        </p:spPr>
        <p:txBody>
          <a:bodyPr/>
          <a:lstStyle/>
          <a:p>
            <a:r>
              <a:rPr lang="en-US"/>
              <a:t>Affiliations Continued</a:t>
            </a:r>
          </a:p>
        </p:txBody>
      </p:sp>
      <p:sp>
        <p:nvSpPr>
          <p:cNvPr id="6" name="Content Placeholder 5"/>
          <p:cNvSpPr>
            <a:spLocks noGrp="1"/>
          </p:cNvSpPr>
          <p:nvPr>
            <p:ph idx="1"/>
          </p:nvPr>
        </p:nvSpPr>
        <p:spPr>
          <a:xfrm>
            <a:off x="-1" y="1216025"/>
            <a:ext cx="12071927" cy="4351338"/>
          </a:xfrm>
        </p:spPr>
        <p:txBody>
          <a:bodyPr>
            <a:normAutofit/>
          </a:bodyPr>
          <a:lstStyle/>
          <a:p>
            <a:r>
              <a:rPr lang="en-US"/>
              <a:t>The AP forms are available on our website (Coach’s Corner).  U18 AP’s can only play a total of 10 games in the entire season with their affiliate team;</a:t>
            </a:r>
            <a:endParaRPr lang="en-CA"/>
          </a:p>
          <a:p>
            <a:r>
              <a:rPr lang="en-US"/>
              <a:t>Affiliate Rules: 7.4.2 Coaches wishing to use an affiliate in a game or tournament must receive permission from the players’ regular coach first. Failure to do so will result in discipline;</a:t>
            </a:r>
            <a:endParaRPr lang="en-CA"/>
          </a:p>
          <a:p>
            <a:r>
              <a:rPr lang="en-US"/>
              <a:t>U18 - It is the responsibility of the player/coach and parent to keep track of the number of meaningful games played;</a:t>
            </a:r>
          </a:p>
          <a:p>
            <a:r>
              <a:rPr lang="en-US" b="1"/>
              <a:t>Tournament and exhibition games are not included in the 10-game rule;</a:t>
            </a:r>
            <a:endParaRPr lang="en-US"/>
          </a:p>
        </p:txBody>
      </p:sp>
    </p:spTree>
    <p:extLst>
      <p:ext uri="{BB962C8B-B14F-4D97-AF65-F5344CB8AC3E}">
        <p14:creationId xmlns:p14="http://schemas.microsoft.com/office/powerpoint/2010/main" val="792090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582" y="0"/>
            <a:ext cx="5340927" cy="1325563"/>
          </a:xfrm>
        </p:spPr>
        <p:txBody>
          <a:bodyPr/>
          <a:lstStyle/>
          <a:p>
            <a:r>
              <a:rPr lang="en-US"/>
              <a:t>Affiliations Continued</a:t>
            </a:r>
          </a:p>
        </p:txBody>
      </p:sp>
      <p:sp>
        <p:nvSpPr>
          <p:cNvPr id="6" name="Content Placeholder 5"/>
          <p:cNvSpPr>
            <a:spLocks noGrp="1"/>
          </p:cNvSpPr>
          <p:nvPr>
            <p:ph idx="1"/>
          </p:nvPr>
        </p:nvSpPr>
        <p:spPr>
          <a:xfrm>
            <a:off x="-1" y="1228437"/>
            <a:ext cx="12025745" cy="3740728"/>
          </a:xfrm>
        </p:spPr>
        <p:txBody>
          <a:bodyPr>
            <a:noAutofit/>
          </a:bodyPr>
          <a:lstStyle/>
          <a:p>
            <a:r>
              <a:rPr lang="en-US" sz="2400"/>
              <a:t>Good communications are required when using affiliated players.  The lower coach must be approached for a request to use the affiliated player in practices or in games.  Higher coaches, do no ask the parent, or worse yet, the player if they are available to play with you.  Talk with the coach;</a:t>
            </a:r>
          </a:p>
          <a:p>
            <a:r>
              <a:rPr lang="en-US" sz="2400"/>
              <a:t>Follow affiliation regulations outlined Section 8 of the HEO Minor Rules/Regulations, Appendix B and the GPMHA constitution; and</a:t>
            </a:r>
          </a:p>
          <a:p>
            <a:r>
              <a:rPr lang="en-US" sz="2400"/>
              <a:t>Suspensions are served with the lower category team, regardless of which team the player incurred the suspension with.</a:t>
            </a:r>
          </a:p>
        </p:txBody>
      </p:sp>
    </p:spTree>
    <p:extLst>
      <p:ext uri="{BB962C8B-B14F-4D97-AF65-F5344CB8AC3E}">
        <p14:creationId xmlns:p14="http://schemas.microsoft.com/office/powerpoint/2010/main" val="986339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ilip-rivers-hockey-free-desktop-356263.jpg"/>
          <p:cNvPicPr>
            <a:picLocks noChangeAspect="1"/>
          </p:cNvPicPr>
          <p:nvPr/>
        </p:nvPicPr>
        <p:blipFill>
          <a:blip r:embed="rId3" cstate="print"/>
          <a:stretch>
            <a:fillRect/>
          </a:stretch>
        </p:blipFill>
        <p:spPr>
          <a:xfrm>
            <a:off x="0" y="0"/>
            <a:ext cx="12118109" cy="5107709"/>
          </a:xfrm>
          <a:prstGeom prst="rect">
            <a:avLst/>
          </a:prstGeom>
        </p:spPr>
      </p:pic>
      <p:sp>
        <p:nvSpPr>
          <p:cNvPr id="2" name="Title 1"/>
          <p:cNvSpPr>
            <a:spLocks noGrp="1"/>
          </p:cNvSpPr>
          <p:nvPr>
            <p:ph type="title"/>
          </p:nvPr>
        </p:nvSpPr>
        <p:spPr>
          <a:xfrm>
            <a:off x="6731000" y="92364"/>
            <a:ext cx="2643909" cy="930276"/>
          </a:xfrm>
        </p:spPr>
        <p:txBody>
          <a:bodyPr>
            <a:normAutofit/>
          </a:bodyPr>
          <a:lstStyle/>
          <a:p>
            <a:r>
              <a:rPr lang="en-US"/>
              <a:t>Convenors</a:t>
            </a:r>
          </a:p>
        </p:txBody>
      </p:sp>
      <p:pic>
        <p:nvPicPr>
          <p:cNvPr id="10" name="Content Placeholder 9" descr="people-meeting1.jpg"/>
          <p:cNvPicPr>
            <a:picLocks noGrp="1" noChangeAspect="1"/>
          </p:cNvPicPr>
          <p:nvPr>
            <p:ph idx="1"/>
          </p:nvPr>
        </p:nvPicPr>
        <p:blipFill>
          <a:blip r:embed="rId4" cstate="print"/>
          <a:stretch>
            <a:fillRect/>
          </a:stretch>
        </p:blipFill>
        <p:spPr>
          <a:xfrm>
            <a:off x="0" y="0"/>
            <a:ext cx="4976091" cy="5183989"/>
          </a:xfrm>
        </p:spPr>
      </p:pic>
    </p:spTree>
    <p:extLst>
      <p:ext uri="{BB962C8B-B14F-4D97-AF65-F5344CB8AC3E}">
        <p14:creationId xmlns:p14="http://schemas.microsoft.com/office/powerpoint/2010/main" val="1802498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582" y="0"/>
            <a:ext cx="2708564" cy="1325563"/>
          </a:xfrm>
        </p:spPr>
        <p:txBody>
          <a:bodyPr>
            <a:normAutofit/>
          </a:bodyPr>
          <a:lstStyle/>
          <a:p>
            <a:r>
              <a:rPr lang="en-US"/>
              <a:t>Convenors</a:t>
            </a:r>
          </a:p>
        </p:txBody>
      </p:sp>
      <p:sp>
        <p:nvSpPr>
          <p:cNvPr id="6" name="Content Placeholder 5"/>
          <p:cNvSpPr>
            <a:spLocks noGrp="1"/>
          </p:cNvSpPr>
          <p:nvPr>
            <p:ph idx="1"/>
          </p:nvPr>
        </p:nvSpPr>
        <p:spPr>
          <a:xfrm>
            <a:off x="0" y="1234498"/>
            <a:ext cx="12192000" cy="4351338"/>
          </a:xfrm>
        </p:spPr>
        <p:txBody>
          <a:bodyPr vert="horz" lIns="91440" tIns="45720" rIns="91440" bIns="45720" rtlCol="0" anchor="t">
            <a:noAutofit/>
          </a:bodyPr>
          <a:lstStyle/>
          <a:p>
            <a:r>
              <a:rPr lang="en-US" sz="2400" dirty="0"/>
              <a:t>Coaches and managers get to know your respective League convenors.</a:t>
            </a:r>
          </a:p>
          <a:p>
            <a:r>
              <a:rPr lang="en-US" sz="2400" dirty="0"/>
              <a:t>These are the people that need to be contacted immediately (24 hours) about suspensions of players or coaching staff.</a:t>
            </a:r>
            <a:endParaRPr lang="en-US" sz="2400" dirty="0">
              <a:cs typeface="Calibri"/>
            </a:endParaRPr>
          </a:p>
          <a:p>
            <a:r>
              <a:rPr lang="en-US" sz="2400" dirty="0"/>
              <a:t>They are the definitive resource that will get you the answers to your questions on ruling for suspensions.</a:t>
            </a:r>
            <a:endParaRPr lang="en-US" sz="2400" dirty="0">
              <a:cs typeface="Calibri"/>
            </a:endParaRPr>
          </a:p>
          <a:p>
            <a:r>
              <a:rPr lang="en-US" sz="2400" dirty="0"/>
              <a:t>These individuals will be in direct contact with the District Chair and/or League President on these matters.</a:t>
            </a:r>
            <a:endParaRPr lang="en-US" sz="2400" dirty="0">
              <a:cs typeface="Calibri"/>
            </a:endParaRPr>
          </a:p>
          <a:p>
            <a:r>
              <a:rPr lang="en-US" sz="2400" dirty="0"/>
              <a:t>If you don’t get word from a convener on a suspension and you are in doubt whether someone is suspended for a game, err on the side of caution and do not allow the player to play.  If you play an illegible player the coach will be suspended for 5 games.</a:t>
            </a:r>
            <a:endParaRPr lang="en-US" sz="2400" dirty="0">
              <a:cs typeface="Calibri" panose="020F0502020204030204"/>
            </a:endParaRPr>
          </a:p>
        </p:txBody>
      </p:sp>
    </p:spTree>
    <p:extLst>
      <p:ext uri="{BB962C8B-B14F-4D97-AF65-F5344CB8AC3E}">
        <p14:creationId xmlns:p14="http://schemas.microsoft.com/office/powerpoint/2010/main" val="3165210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a:t>GPMHA House Convenors</a:t>
            </a:r>
          </a:p>
        </p:txBody>
      </p:sp>
      <p:sp>
        <p:nvSpPr>
          <p:cNvPr id="3" name="Content Placeholder 2"/>
          <p:cNvSpPr>
            <a:spLocks noGrp="1"/>
          </p:cNvSpPr>
          <p:nvPr>
            <p:ph idx="1"/>
          </p:nvPr>
        </p:nvSpPr>
        <p:spPr/>
        <p:txBody>
          <a:bodyPr vert="horz" lIns="91440" tIns="45720" rIns="91440" bIns="45720" rtlCol="0" anchor="t">
            <a:normAutofit/>
          </a:bodyPr>
          <a:lstStyle/>
          <a:p>
            <a:r>
              <a:rPr lang="en-CA" b="1"/>
              <a:t>U7 – Chelsea Laporte</a:t>
            </a:r>
          </a:p>
          <a:p>
            <a:r>
              <a:rPr lang="en-CA" b="1"/>
              <a:t>U9 – Natasha Brennan</a:t>
            </a:r>
            <a:endParaRPr lang="en-CA" b="1">
              <a:cs typeface="Calibri"/>
            </a:endParaRPr>
          </a:p>
          <a:p>
            <a:r>
              <a:rPr lang="en-CA" b="1"/>
              <a:t>U11- Leslie McKinnon</a:t>
            </a:r>
            <a:endParaRPr lang="en-CA" b="1">
              <a:cs typeface="Calibri" panose="020F0502020204030204"/>
            </a:endParaRPr>
          </a:p>
          <a:p>
            <a:r>
              <a:rPr lang="en-CA" b="1"/>
              <a:t>U13 – Jamie Clouthier</a:t>
            </a:r>
            <a:endParaRPr lang="en-CA" b="1">
              <a:cs typeface="Calibri" panose="020F0502020204030204"/>
            </a:endParaRPr>
          </a:p>
          <a:p>
            <a:r>
              <a:rPr lang="en-CA" b="1"/>
              <a:t>U15 –Kim Mitchell</a:t>
            </a:r>
            <a:endParaRPr lang="en-CA" b="1">
              <a:cs typeface="Calibri" panose="020F0502020204030204"/>
            </a:endParaRPr>
          </a:p>
          <a:p>
            <a:r>
              <a:rPr lang="en-CA" b="1"/>
              <a:t>U18 – Melanie Cyr</a:t>
            </a:r>
            <a:endParaRPr lang="en-CA" b="1">
              <a:cs typeface="Calibri" panose="020F0502020204030204"/>
            </a:endParaRPr>
          </a:p>
          <a:p>
            <a:endParaRPr lang="en-CA"/>
          </a:p>
        </p:txBody>
      </p:sp>
    </p:spTree>
    <p:extLst>
      <p:ext uri="{BB962C8B-B14F-4D97-AF65-F5344CB8AC3E}">
        <p14:creationId xmlns:p14="http://schemas.microsoft.com/office/powerpoint/2010/main" val="725851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972" y="261937"/>
            <a:ext cx="3392055" cy="1325563"/>
          </a:xfrm>
        </p:spPr>
        <p:txBody>
          <a:bodyPr/>
          <a:lstStyle/>
          <a:p>
            <a:r>
              <a:rPr lang="en-US"/>
              <a:t>Tournaments</a:t>
            </a:r>
          </a:p>
        </p:txBody>
      </p:sp>
      <p:sp>
        <p:nvSpPr>
          <p:cNvPr id="3" name="Rectangle 1"/>
          <p:cNvSpPr>
            <a:spLocks noGrp="1" noChangeArrowheads="1"/>
          </p:cNvSpPr>
          <p:nvPr>
            <p:ph idx="1"/>
          </p:nvPr>
        </p:nvSpPr>
        <p:spPr bwMode="auto">
          <a:xfrm>
            <a:off x="611084" y="1972696"/>
            <a:ext cx="9809527" cy="24929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a:cs typeface="Arial"/>
              </a:rPr>
              <a:t>- U7 </a:t>
            </a:r>
            <a:r>
              <a:rPr lang="en-US" altLang="en-US" sz="1800" dirty="0">
                <a:solidFill>
                  <a:srgbClr val="000000"/>
                </a:solidFill>
                <a:latin typeface="Arial"/>
                <a:cs typeface="Arial"/>
              </a:rPr>
              <a:t>house teams receive $300 towards fun days</a:t>
            </a:r>
            <a:endParaRPr kumimoji="0" lang="en-US" altLang="en-US" sz="1800" b="0" i="0" u="none" strike="noStrike" cap="none" normalizeH="0" baseline="0" dirty="0">
              <a:ln>
                <a:noFill/>
              </a:ln>
              <a:solidFill>
                <a:srgbClr val="000000"/>
              </a:solidFill>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1800" dirty="0">
                <a:solidFill>
                  <a:srgbClr val="000000"/>
                </a:solidFill>
                <a:latin typeface="Arial"/>
                <a:cs typeface="Arial"/>
              </a:rPr>
              <a:t>- </a:t>
            </a:r>
            <a:r>
              <a:rPr kumimoji="0" lang="en-US" altLang="en-US" sz="1800" b="0" i="0" u="none" strike="noStrike" cap="none" normalizeH="0" baseline="0" dirty="0">
                <a:ln>
                  <a:noFill/>
                </a:ln>
                <a:solidFill>
                  <a:srgbClr val="000000"/>
                </a:solidFill>
                <a:effectLst/>
                <a:latin typeface="Arial"/>
                <a:cs typeface="Arial"/>
              </a:rPr>
              <a:t>U9 house Teams receive $500 towards fun days</a:t>
            </a:r>
            <a:br>
              <a:rPr lang="en-US" altLang="en-US" sz="1800" b="0" i="0" u="none" strike="noStrike" cap="none" normalizeH="0" baseline="0" dirty="0">
                <a:ln>
                  <a:noFill/>
                </a:ln>
                <a:effectLst/>
              </a:rPr>
            </a:br>
            <a:endParaRPr lang="en-US" altLang="en-US" sz="1800"/>
          </a:p>
          <a:p>
            <a:pPr marL="0" indent="0">
              <a:lnSpc>
                <a:spcPct val="100000"/>
              </a:lnSpc>
              <a:buNone/>
            </a:pPr>
            <a:r>
              <a:rPr kumimoji="0" lang="en-US" altLang="en-US" sz="1800" b="0" i="0" u="none" strike="noStrike" cap="none" normalizeH="0" baseline="0" dirty="0">
                <a:ln>
                  <a:noFill/>
                </a:ln>
                <a:solidFill>
                  <a:srgbClr val="000000"/>
                </a:solidFill>
                <a:effectLst/>
                <a:latin typeface="Arial"/>
                <a:cs typeface="Arial"/>
              </a:rPr>
              <a:t>-U11–U18 House teams receive $</a:t>
            </a:r>
            <a:r>
              <a:rPr lang="en-US" altLang="en-US" sz="1800" dirty="0">
                <a:solidFill>
                  <a:srgbClr val="000000"/>
                </a:solidFill>
                <a:latin typeface="Arial"/>
                <a:cs typeface="Arial"/>
              </a:rPr>
              <a:t>900 each</a:t>
            </a:r>
            <a:r>
              <a:rPr kumimoji="0" lang="en-US" altLang="en-US" sz="1800" b="0" i="0" u="none" strike="noStrike" cap="none" normalizeH="0" baseline="0" dirty="0">
                <a:ln>
                  <a:noFill/>
                </a:ln>
                <a:solidFill>
                  <a:srgbClr val="000000"/>
                </a:solidFill>
                <a:effectLst/>
                <a:latin typeface="Arial"/>
                <a:cs typeface="Arial"/>
              </a:rPr>
              <a:t> from the association for tournaments.</a:t>
            </a:r>
            <a:br>
              <a:rPr lang="en-US" altLang="en-US" sz="1800" b="0" i="0" u="none" strike="noStrike" cap="none" normalizeH="0" baseline="0" dirty="0">
                <a:ln>
                  <a:noFill/>
                </a:ln>
                <a:effectLst/>
                <a:cs typeface="Arial" panose="020B0604020202020204" pitchFamily="34" charset="0"/>
              </a:rPr>
            </a:b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a:cs typeface="Arial"/>
              </a:rPr>
              <a:t>•Rep teams receive $1650.</a:t>
            </a:r>
            <a:br>
              <a:rPr lang="en-US" altLang="en-US" sz="1800" b="0" i="0" u="none" strike="noStrike" cap="none" normalizeH="0" baseline="0" dirty="0">
                <a:ln>
                  <a:noFill/>
                </a:ln>
                <a:effectLst/>
                <a:cs typeface="Arial" panose="020B0604020202020204" pitchFamily="34" charset="0"/>
              </a:rPr>
            </a:br>
            <a:endParaRPr kumimoji="0" lang="en-US" altLang="en-US" sz="1800" b="0" i="0" u="none" strike="noStrike" cap="none" normalizeH="0" baseline="0">
              <a:ln>
                <a:noFill/>
              </a:ln>
              <a:solidFill>
                <a:schemeClr val="tx1"/>
              </a:solidFill>
              <a:effectLst/>
            </a:endParaRPr>
          </a:p>
          <a:p>
            <a:pPr marL="0" indent="0">
              <a:lnSpc>
                <a:spcPct val="100000"/>
              </a:lnSpc>
              <a:buNone/>
            </a:pPr>
            <a:r>
              <a:rPr kumimoji="0" lang="en-US" altLang="en-US" sz="1800" b="0" i="0" u="none" strike="noStrike" cap="none" normalizeH="0" baseline="0" dirty="0">
                <a:ln>
                  <a:noFill/>
                </a:ln>
                <a:solidFill>
                  <a:srgbClr val="000000"/>
                </a:solidFill>
                <a:effectLst/>
                <a:latin typeface="Arial"/>
                <a:cs typeface="Arial"/>
              </a:rPr>
              <a:t>•These funds are administered by our treasurer </a:t>
            </a:r>
            <a:endParaRPr lang="en-US" altLang="en-US" sz="1800" b="0" i="0" u="none" strike="noStrike" cap="none" normalizeH="0" baseline="0" dirty="0">
              <a:ln>
                <a:noFill/>
              </a:ln>
              <a:solidFill>
                <a:schemeClr val="tx1"/>
              </a:solidFill>
              <a:effectLst/>
              <a:latin typeface="Arial" panose="020B0604020202020204" pitchFamily="34" charset="0"/>
              <a:cs typeface="Arial"/>
            </a:endParaRPr>
          </a:p>
        </p:txBody>
      </p:sp>
    </p:spTree>
    <p:extLst>
      <p:ext uri="{BB962C8B-B14F-4D97-AF65-F5344CB8AC3E}">
        <p14:creationId xmlns:p14="http://schemas.microsoft.com/office/powerpoint/2010/main" val="356812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936" y="0"/>
            <a:ext cx="3004127" cy="1016433"/>
          </a:xfrm>
        </p:spPr>
        <p:txBody>
          <a:bodyPr>
            <a:normAutofit/>
          </a:bodyPr>
          <a:lstStyle/>
          <a:p>
            <a:r>
              <a:rPr lang="en-US"/>
              <a:t>Fundraising</a:t>
            </a:r>
          </a:p>
        </p:txBody>
      </p:sp>
      <p:sp>
        <p:nvSpPr>
          <p:cNvPr id="6" name="Content Placeholder 5"/>
          <p:cNvSpPr>
            <a:spLocks noGrp="1"/>
          </p:cNvSpPr>
          <p:nvPr>
            <p:ph idx="1"/>
          </p:nvPr>
        </p:nvSpPr>
        <p:spPr>
          <a:xfrm>
            <a:off x="64655" y="1016433"/>
            <a:ext cx="12062690" cy="4351338"/>
          </a:xfrm>
        </p:spPr>
        <p:txBody>
          <a:bodyPr>
            <a:normAutofit fontScale="92500"/>
          </a:bodyPr>
          <a:lstStyle/>
          <a:p>
            <a:r>
              <a:rPr lang="en-US"/>
              <a:t>Any requests or ideas for fundraising need to be screened prior, by our fundraising chair. (i.e. bottle drives etc.)</a:t>
            </a:r>
          </a:p>
          <a:p>
            <a:r>
              <a:rPr lang="en-US"/>
              <a:t>Permission will not be granted for any other reason than to cover the costs of tournament fees. These funds cannot be used to fund such activities as banquets, parties, gifts, meals and clothing and can only be used for tournament entry fees. </a:t>
            </a:r>
          </a:p>
          <a:p>
            <a:r>
              <a:rPr lang="en-CA"/>
              <a:t>Each team will place the control of funds in the hands of either the manager or a designated team treasurer. This person will provide quarterly financial statements to the parents of the team, convenor and the association Treasurer. Failure to submit a Team Financial Statement to the Treasurer will result in suspension of the Head Coach. The team may apply to the parents for money to cover costs or they may fundraise . Please submit on Oct 30, Dec 15, Jan 30 and year end with a $0 balance. </a:t>
            </a:r>
          </a:p>
          <a:p>
            <a:endParaRPr lang="en-US"/>
          </a:p>
        </p:txBody>
      </p:sp>
    </p:spTree>
    <p:extLst>
      <p:ext uri="{BB962C8B-B14F-4D97-AF65-F5344CB8AC3E}">
        <p14:creationId xmlns:p14="http://schemas.microsoft.com/office/powerpoint/2010/main" val="830071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5738091" cy="1143000"/>
          </a:xfrm>
        </p:spPr>
        <p:txBody>
          <a:bodyPr>
            <a:noAutofit/>
          </a:bodyPr>
          <a:lstStyle/>
          <a:p>
            <a:r>
              <a:rPr lang="en-US" sz="2400" b="1"/>
              <a:t>GPMHAI Dates to Remember 2022-2023</a:t>
            </a:r>
            <a:br>
              <a:rPr lang="en-US" sz="2000"/>
            </a:br>
            <a:endParaRPr lang="en-US" sz="1400"/>
          </a:p>
        </p:txBody>
      </p:sp>
      <p:sp>
        <p:nvSpPr>
          <p:cNvPr id="5" name="Content Placeholder 4"/>
          <p:cNvSpPr>
            <a:spLocks noGrp="1"/>
          </p:cNvSpPr>
          <p:nvPr>
            <p:ph idx="1"/>
          </p:nvPr>
        </p:nvSpPr>
        <p:spPr>
          <a:xfrm>
            <a:off x="110836" y="1027545"/>
            <a:ext cx="12081164" cy="4800599"/>
          </a:xfrm>
        </p:spPr>
        <p:txBody>
          <a:bodyPr vert="horz" lIns="91440" tIns="45720" rIns="91440" bIns="45720" rtlCol="0" anchor="t">
            <a:noAutofit/>
          </a:bodyPr>
          <a:lstStyle/>
          <a:p>
            <a:pPr>
              <a:buNone/>
            </a:pPr>
            <a:r>
              <a:rPr lang="en-US" sz="1100"/>
              <a:t>	</a:t>
            </a:r>
            <a:r>
              <a:rPr lang="en-US" b="1" u="sng"/>
              <a:t>Item </a:t>
            </a:r>
            <a:r>
              <a:rPr lang="en-US" sz="1400" b="1"/>
              <a:t>								</a:t>
            </a:r>
            <a:r>
              <a:rPr lang="en-US" b="1" u="sng"/>
              <a:t>Date </a:t>
            </a:r>
            <a:endParaRPr lang="en-US" b="1"/>
          </a:p>
          <a:p>
            <a:pPr lvl="0"/>
            <a:r>
              <a:rPr lang="en-CA" sz="1400" b="1"/>
              <a:t>Rep League Starts U11-U18							October 15</a:t>
            </a:r>
            <a:r>
              <a:rPr lang="en-CA" sz="1400" b="1" baseline="30000"/>
              <a:t>th</a:t>
            </a:r>
            <a:r>
              <a:rPr lang="en-CA" sz="1400" b="1"/>
              <a:t>  </a:t>
            </a:r>
          </a:p>
          <a:p>
            <a:pPr lvl="0"/>
            <a:r>
              <a:rPr lang="en-CA" sz="1400" b="1"/>
              <a:t>Submission of House Lists to District Registrar 						October 16</a:t>
            </a:r>
            <a:r>
              <a:rPr lang="en-CA" sz="1400" b="1" baseline="30000"/>
              <a:t>th</a:t>
            </a:r>
            <a:endParaRPr lang="en-CA" sz="1400" b="1"/>
          </a:p>
          <a:p>
            <a:pPr lvl="0"/>
            <a:r>
              <a:rPr lang="en-CA" sz="1400" b="1"/>
              <a:t>House League Starts – (U11 – U18) 						October 21</a:t>
            </a:r>
            <a:r>
              <a:rPr lang="en-CA" sz="1400" b="1" baseline="30000"/>
              <a:t>st</a:t>
            </a:r>
            <a:endParaRPr lang="en-CA" sz="1400" b="1"/>
          </a:p>
          <a:p>
            <a:pPr lvl="0"/>
            <a:r>
              <a:rPr lang="en-CA" sz="1400" b="1"/>
              <a:t>Last day for U7, U9 and newly registered players  - </a:t>
            </a:r>
            <a:r>
              <a:rPr lang="en-CA" sz="1400" b="1" err="1"/>
              <a:t>RiS</a:t>
            </a:r>
            <a:r>
              <a:rPr lang="en-CA" sz="1400" b="1"/>
              <a:t> Parent 				October 15</a:t>
            </a:r>
            <a:r>
              <a:rPr lang="en-CA" sz="1400" b="1" baseline="30000"/>
              <a:t>th </a:t>
            </a:r>
            <a:endParaRPr lang="en-CA" sz="1400" b="1"/>
          </a:p>
          <a:p>
            <a:pPr lvl="0"/>
            <a:r>
              <a:rPr lang="en-CA" sz="1400" b="1"/>
              <a:t>U9 League Starts 								October 25</a:t>
            </a:r>
            <a:r>
              <a:rPr lang="en-CA" sz="1400" b="1" baseline="30000"/>
              <a:t>th </a:t>
            </a:r>
            <a:endParaRPr lang="en-CA" sz="1400" b="1"/>
          </a:p>
          <a:p>
            <a:pPr lvl="0"/>
            <a:r>
              <a:rPr lang="en-CA" sz="2000" b="1">
                <a:solidFill>
                  <a:schemeClr val="accent2"/>
                </a:solidFill>
              </a:rPr>
              <a:t>Halloween – No U7, U9 or U11 scheduled ice</a:t>
            </a:r>
          </a:p>
          <a:p>
            <a:pPr lvl="0"/>
            <a:r>
              <a:rPr lang="en-CA" sz="1800" b="1">
                <a:solidFill>
                  <a:srgbClr val="FF0000"/>
                </a:solidFill>
              </a:rPr>
              <a:t>Remembrance Day November 11th – Blackout Day – No scheduled hockey (all levels)</a:t>
            </a:r>
          </a:p>
          <a:p>
            <a:pPr lvl="0"/>
            <a:r>
              <a:rPr lang="en-CA" sz="1400" b="1"/>
              <a:t>Last date for Team equalization							December 1</a:t>
            </a:r>
            <a:r>
              <a:rPr lang="en-CA" sz="1400" b="1" baseline="30000"/>
              <a:t>st</a:t>
            </a:r>
            <a:r>
              <a:rPr lang="en-CA" sz="1400" b="1"/>
              <a:t> </a:t>
            </a:r>
          </a:p>
          <a:p>
            <a:r>
              <a:rPr lang="en-CA" sz="1400" b="1"/>
              <a:t>PLAYOFFS:  TBD</a:t>
            </a:r>
          </a:p>
        </p:txBody>
      </p:sp>
    </p:spTree>
    <p:extLst>
      <p:ext uri="{BB962C8B-B14F-4D97-AF65-F5344CB8AC3E}">
        <p14:creationId xmlns:p14="http://schemas.microsoft.com/office/powerpoint/2010/main" val="353827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48747"/>
            <a:ext cx="7076441" cy="1325563"/>
          </a:xfrm>
        </p:spPr>
        <p:txBody>
          <a:bodyPr/>
          <a:lstStyle/>
          <a:p>
            <a:r>
              <a:rPr lang="en-US" b="1"/>
              <a:t>Referee In Chief </a:t>
            </a:r>
            <a:r>
              <a:rPr lang="en-US" b="1" u="sng"/>
              <a:t>Chris Misztal</a:t>
            </a:r>
          </a:p>
        </p:txBody>
      </p:sp>
      <p:sp>
        <p:nvSpPr>
          <p:cNvPr id="3" name="Content Placeholder 2"/>
          <p:cNvSpPr>
            <a:spLocks noGrp="1"/>
          </p:cNvSpPr>
          <p:nvPr>
            <p:ph idx="1"/>
          </p:nvPr>
        </p:nvSpPr>
        <p:spPr>
          <a:xfrm>
            <a:off x="238760" y="1345248"/>
            <a:ext cx="7818120" cy="4134577"/>
          </a:xfrm>
        </p:spPr>
        <p:txBody>
          <a:bodyPr vert="horz" lIns="91440" tIns="45720" rIns="91440" bIns="45720" rtlCol="0" anchor="t">
            <a:normAutofit/>
          </a:bodyPr>
          <a:lstStyle/>
          <a:p>
            <a:pPr marL="914400" lvl="2" indent="0">
              <a:buNone/>
            </a:pPr>
            <a:endParaRPr lang="en-US"/>
          </a:p>
          <a:p>
            <a:r>
              <a:rPr lang="en-US"/>
              <a:t>Convenors/Rep Managers notify Ice Allocator of game changes, Allocator tracks and passes on to Assignor.</a:t>
            </a:r>
            <a:endParaRPr lang="en-US">
              <a:cs typeface="Calibri"/>
            </a:endParaRPr>
          </a:p>
          <a:p>
            <a:r>
              <a:rPr lang="en-US">
                <a:cs typeface="Calibri"/>
              </a:rPr>
              <a:t>If you've asked for Refs, no news is good news</a:t>
            </a:r>
          </a:p>
          <a:p>
            <a:r>
              <a:rPr lang="en-US">
                <a:cs typeface="Calibri"/>
              </a:rPr>
              <a:t>Happy to answer questions to clarify penalty codes/potential suspension lengths but ultimate authority is League and D5 RIC</a:t>
            </a:r>
          </a:p>
          <a:p>
            <a:r>
              <a:rPr lang="en-US">
                <a:cs typeface="Calibri"/>
              </a:rPr>
              <a:t>You're not </a:t>
            </a:r>
            <a:r>
              <a:rPr lang="en-US" i="1">
                <a:cs typeface="Calibri"/>
              </a:rPr>
              <a:t>entitled</a:t>
            </a:r>
            <a:r>
              <a:rPr lang="en-US">
                <a:cs typeface="Calibri"/>
              </a:rPr>
              <a:t> to explanations</a:t>
            </a:r>
          </a:p>
          <a:p>
            <a:endParaRPr lang="en-US">
              <a:cs typeface="Calibri"/>
            </a:endParaRPr>
          </a:p>
        </p:txBody>
      </p:sp>
      <p:pic>
        <p:nvPicPr>
          <p:cNvPr id="5" name="Picture 4" descr="referee.jpg"/>
          <p:cNvPicPr>
            <a:picLocks noChangeAspect="1"/>
          </p:cNvPicPr>
          <p:nvPr/>
        </p:nvPicPr>
        <p:blipFill>
          <a:blip r:embed="rId3" cstate="print"/>
          <a:stretch>
            <a:fillRect/>
          </a:stretch>
        </p:blipFill>
        <p:spPr>
          <a:xfrm>
            <a:off x="8249920" y="100965"/>
            <a:ext cx="3879665" cy="3810635"/>
          </a:xfrm>
          <a:prstGeom prst="rect">
            <a:avLst/>
          </a:prstGeom>
        </p:spPr>
      </p:pic>
    </p:spTree>
    <p:extLst>
      <p:ext uri="{BB962C8B-B14F-4D97-AF65-F5344CB8AC3E}">
        <p14:creationId xmlns:p14="http://schemas.microsoft.com/office/powerpoint/2010/main" val="3876280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518" y="31822"/>
            <a:ext cx="2606964" cy="1325563"/>
          </a:xfrm>
        </p:spPr>
        <p:txBody>
          <a:bodyPr>
            <a:normAutofit/>
          </a:bodyPr>
          <a:lstStyle/>
          <a:p>
            <a:r>
              <a:rPr lang="en-US"/>
              <a:t>Questions</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8910" y="1265382"/>
            <a:ext cx="10649526" cy="4184073"/>
          </a:xfrm>
        </p:spPr>
      </p:pic>
    </p:spTree>
    <p:extLst>
      <p:ext uri="{BB962C8B-B14F-4D97-AF65-F5344CB8AC3E}">
        <p14:creationId xmlns:p14="http://schemas.microsoft.com/office/powerpoint/2010/main" val="120399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830" y="260518"/>
            <a:ext cx="7961555" cy="5066907"/>
          </a:xfrm>
        </p:spPr>
        <p:txBody>
          <a:bodyPr vert="horz" lIns="91440" tIns="45720" rIns="91440" bIns="45720" rtlCol="0" anchor="t">
            <a:normAutofit lnSpcReduction="10000"/>
          </a:bodyPr>
          <a:lstStyle/>
          <a:p>
            <a:pPr marL="914400" lvl="2" indent="0">
              <a:buNone/>
            </a:pPr>
            <a:endParaRPr lang="en-US"/>
          </a:p>
          <a:p>
            <a:r>
              <a:rPr lang="en-US">
                <a:cs typeface="Calibri"/>
              </a:rPr>
              <a:t>Maltreatment is focus again, all appeals (Minor and Junior) denied at HEO Discipline Board last year</a:t>
            </a:r>
          </a:p>
          <a:p>
            <a:r>
              <a:rPr lang="en-US">
                <a:cs typeface="Calibri"/>
              </a:rPr>
              <a:t>Green armband is here to stay, only 3 suspensions in all of HEO last year = Success</a:t>
            </a:r>
          </a:p>
          <a:p>
            <a:r>
              <a:rPr lang="en-US">
                <a:ea typeface="+mn-lt"/>
                <a:cs typeface="+mn-lt"/>
              </a:rPr>
              <a:t>Complaints in Petawawa? Wait 24 Hours, email me at </a:t>
            </a:r>
            <a:r>
              <a:rPr lang="en-US">
                <a:ea typeface="+mn-lt"/>
                <a:cs typeface="+mn-lt"/>
                <a:hlinkClick r:id="rId3"/>
              </a:rPr>
              <a:t>gpraric@hotmail.com</a:t>
            </a:r>
            <a:endParaRPr lang="en-US">
              <a:ea typeface="+mn-lt"/>
              <a:cs typeface="+mn-lt"/>
            </a:endParaRPr>
          </a:p>
          <a:p>
            <a:r>
              <a:rPr lang="en-US">
                <a:ea typeface="+mn-lt"/>
                <a:cs typeface="+mn-lt"/>
              </a:rPr>
              <a:t>Complaints from Away Game? Wait 24 Hours, email Davis Scheel at </a:t>
            </a:r>
            <a:r>
              <a:rPr lang="en-US">
                <a:ea typeface="+mn-lt"/>
                <a:cs typeface="+mn-lt"/>
                <a:hlinkClick r:id="rId4"/>
              </a:rPr>
              <a:t>district5ric@hotmail.com</a:t>
            </a:r>
            <a:r>
              <a:rPr lang="en-US">
                <a:ea typeface="+mn-lt"/>
                <a:cs typeface="+mn-lt"/>
              </a:rPr>
              <a:t> and CC me for tracking purposes.</a:t>
            </a:r>
          </a:p>
          <a:p>
            <a:r>
              <a:rPr lang="en-US">
                <a:cs typeface="Calibri"/>
              </a:rPr>
              <a:t>Timekeepers need to know what they're doing</a:t>
            </a:r>
          </a:p>
          <a:p>
            <a:pPr lvl="1"/>
            <a:r>
              <a:rPr lang="en-US">
                <a:cs typeface="Calibri"/>
              </a:rPr>
              <a:t>Game won't continue until clock is correct this year</a:t>
            </a:r>
          </a:p>
          <a:p>
            <a:endParaRPr lang="en-US">
              <a:cs typeface="Calibri"/>
            </a:endParaRPr>
          </a:p>
        </p:txBody>
      </p:sp>
      <p:pic>
        <p:nvPicPr>
          <p:cNvPr id="5" name="Picture 4" descr="referee.jpg"/>
          <p:cNvPicPr>
            <a:picLocks noChangeAspect="1"/>
          </p:cNvPicPr>
          <p:nvPr/>
        </p:nvPicPr>
        <p:blipFill>
          <a:blip r:embed="rId5" cstate="print"/>
          <a:stretch>
            <a:fillRect/>
          </a:stretch>
        </p:blipFill>
        <p:spPr>
          <a:xfrm>
            <a:off x="8249920" y="100965"/>
            <a:ext cx="3879665" cy="3810635"/>
          </a:xfrm>
          <a:prstGeom prst="rect">
            <a:avLst/>
          </a:prstGeom>
        </p:spPr>
      </p:pic>
    </p:spTree>
    <p:extLst>
      <p:ext uri="{BB962C8B-B14F-4D97-AF65-F5344CB8AC3E}">
        <p14:creationId xmlns:p14="http://schemas.microsoft.com/office/powerpoint/2010/main" val="128561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075" y="95250"/>
            <a:ext cx="5074318" cy="757238"/>
          </a:xfrm>
        </p:spPr>
        <p:txBody>
          <a:bodyPr/>
          <a:lstStyle/>
          <a:p>
            <a:r>
              <a:rPr lang="en-US" b="1"/>
              <a:t>Things to Remember</a:t>
            </a:r>
          </a:p>
        </p:txBody>
      </p:sp>
      <p:sp>
        <p:nvSpPr>
          <p:cNvPr id="3" name="Content Placeholder 2"/>
          <p:cNvSpPr>
            <a:spLocks noGrp="1"/>
          </p:cNvSpPr>
          <p:nvPr>
            <p:ph idx="1"/>
          </p:nvPr>
        </p:nvSpPr>
        <p:spPr>
          <a:xfrm>
            <a:off x="428624" y="996950"/>
            <a:ext cx="11572875" cy="4351338"/>
          </a:xfrm>
        </p:spPr>
        <p:txBody>
          <a:bodyPr>
            <a:normAutofit fontScale="92500" lnSpcReduction="20000"/>
          </a:bodyPr>
          <a:lstStyle/>
          <a:p>
            <a:pPr lvl="0"/>
            <a:r>
              <a:rPr lang="en-US"/>
              <a:t>Games that require to be rescheduled should be rescheduled in the same month.</a:t>
            </a:r>
            <a:endParaRPr lang="en-CA"/>
          </a:p>
          <a:p>
            <a:pPr lvl="0"/>
            <a:r>
              <a:rPr lang="en-US"/>
              <a:t>Give as much lead time as possible to opposing team manager about rescheduling. Only exception is inclement weather. </a:t>
            </a:r>
            <a:endParaRPr lang="en-CA"/>
          </a:p>
          <a:p>
            <a:pPr lvl="0"/>
            <a:r>
              <a:rPr lang="en-US"/>
              <a:t>All House is three 10 min. stop time periods. U9 is 2x23min periods</a:t>
            </a:r>
            <a:endParaRPr lang="en-CA"/>
          </a:p>
          <a:p>
            <a:pPr lvl="0"/>
            <a:r>
              <a:rPr lang="en-US"/>
              <a:t>Competitive – U11, three 12 min. stop time periods.</a:t>
            </a:r>
            <a:endParaRPr lang="en-CA"/>
          </a:p>
          <a:p>
            <a:pPr lvl="0"/>
            <a:r>
              <a:rPr lang="en-US"/>
              <a:t>Competitive  - U13, U15, U18, three 15 min. stop time periods </a:t>
            </a:r>
            <a:endParaRPr lang="en-CA"/>
          </a:p>
          <a:p>
            <a:pPr lvl="0"/>
            <a:r>
              <a:rPr lang="en-US"/>
              <a:t>UOVMHL – House Teams No East/West split this year.</a:t>
            </a:r>
            <a:endParaRPr lang="en-CA"/>
          </a:p>
          <a:p>
            <a:pPr lvl="0"/>
            <a:r>
              <a:rPr lang="en-US"/>
              <a:t>Team Pictures – Will be scheduled shortly, stay tuned to announcement through your </a:t>
            </a:r>
            <a:r>
              <a:rPr lang="en-US" err="1"/>
              <a:t>convenors</a:t>
            </a:r>
            <a:r>
              <a:rPr lang="en-US"/>
              <a:t> for timings for your teams.</a:t>
            </a:r>
            <a:endParaRPr lang="en-CA"/>
          </a:p>
          <a:p>
            <a:pPr lvl="0"/>
            <a:r>
              <a:rPr lang="en-US"/>
              <a:t>Noisemaking devices have been banned in all UOVMHL sanction events.  Please respect the signage and your fellow visitors. </a:t>
            </a:r>
            <a:endParaRPr lang="en-CA"/>
          </a:p>
        </p:txBody>
      </p:sp>
    </p:spTree>
    <p:extLst>
      <p:ext uri="{BB962C8B-B14F-4D97-AF65-F5344CB8AC3E}">
        <p14:creationId xmlns:p14="http://schemas.microsoft.com/office/powerpoint/2010/main" val="249137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327" y="1260492"/>
            <a:ext cx="11013548" cy="3693319"/>
          </a:xfrm>
          <a:prstGeom prst="rect">
            <a:avLst/>
          </a:prstGeom>
          <a:noFill/>
        </p:spPr>
        <p:txBody>
          <a:bodyPr wrap="square" lIns="91440" tIns="45720" rIns="91440" bIns="45720" rtlCol="0" anchor="t">
            <a:spAutoFit/>
          </a:bodyPr>
          <a:lstStyle/>
          <a:p>
            <a:pPr marL="342900" indent="-342900">
              <a:buFont typeface="Arial"/>
              <a:buChar char="•"/>
            </a:pPr>
            <a:r>
              <a:rPr lang="en-US" sz="2400" dirty="0">
                <a:cs typeface="Calibri"/>
              </a:rPr>
              <a:t>Ice will only be allocated via website, no spreadsheet. Only exception is under 48 hour notice changes or bonus ice emailed to Rep Managers/Convenors</a:t>
            </a:r>
            <a:endParaRPr lang="en-US" sz="2400" dirty="0"/>
          </a:p>
          <a:p>
            <a:pPr marL="342900" indent="-342900">
              <a:buFont typeface="Arial"/>
              <a:buChar char="•"/>
            </a:pPr>
            <a:r>
              <a:rPr lang="en-US" sz="2400" dirty="0"/>
              <a:t>Only U18 Rep have fixed practices, impossible for everyone else with 27 teams</a:t>
            </a:r>
            <a:endParaRPr lang="en-US" sz="2400" dirty="0">
              <a:cs typeface="Calibri"/>
            </a:endParaRPr>
          </a:p>
          <a:p>
            <a:pPr marL="342900" indent="-342900">
              <a:buFont typeface="Arial"/>
              <a:buChar char="•"/>
            </a:pPr>
            <a:r>
              <a:rPr lang="en-US" sz="2400" dirty="0">
                <a:cs typeface="Calibri"/>
              </a:rPr>
              <a:t>Times start 5PM on weekdays, 7AM on Sat/Sun, late ice (8PM+) saved for older ages</a:t>
            </a:r>
            <a:endParaRPr lang="en-US" sz="2400" dirty="0"/>
          </a:p>
          <a:p>
            <a:pPr marL="342900" indent="-342900">
              <a:buFont typeface="Arial"/>
              <a:buChar char="•"/>
            </a:pPr>
            <a:r>
              <a:rPr lang="en-US" sz="2400" dirty="0"/>
              <a:t>Can’t make a practice? Switch with a team in your division (U15 T1 to T2) or return ice to your convenor</a:t>
            </a:r>
            <a:endParaRPr lang="en-US" sz="2400" dirty="0">
              <a:cs typeface="Calibri"/>
            </a:endParaRPr>
          </a:p>
          <a:p>
            <a:pPr marL="342900" indent="-342900">
              <a:buFont typeface="Arial"/>
              <a:buChar char="•"/>
            </a:pPr>
            <a:r>
              <a:rPr lang="en-US" sz="2400" dirty="0"/>
              <a:t>Tournament dates should be given to the ice allocator ASAP to limit rescheduling.</a:t>
            </a:r>
            <a:endParaRPr lang="en-CA" sz="2400" dirty="0"/>
          </a:p>
          <a:p>
            <a:pPr marL="342900" indent="-342900">
              <a:buFont typeface="Arial"/>
              <a:buChar char="•"/>
            </a:pPr>
            <a:r>
              <a:rPr lang="en-US" sz="2400" dirty="0"/>
              <a:t>Ice is balanced over the whole season, new website tracks distribution for me.</a:t>
            </a:r>
            <a:endParaRPr lang="en-US" sz="2400" dirty="0">
              <a:cs typeface="Calibri"/>
            </a:endParaRPr>
          </a:p>
          <a:p>
            <a:pPr marL="342900" indent="-342900">
              <a:buFont typeface="Arial"/>
              <a:buChar char="•"/>
            </a:pPr>
            <a:r>
              <a:rPr lang="en-US" sz="2400" dirty="0"/>
              <a:t>Ice for the association can ONLY be booked by the ice allocator.</a:t>
            </a:r>
            <a:endParaRPr lang="en-CA" sz="2400" dirty="0">
              <a:cs typeface="Calibri"/>
            </a:endParaRPr>
          </a:p>
          <a:p>
            <a:endParaRPr lang="en-CA"/>
          </a:p>
        </p:txBody>
      </p:sp>
      <p:sp>
        <p:nvSpPr>
          <p:cNvPr id="5" name="TextBox 4"/>
          <p:cNvSpPr txBox="1"/>
          <p:nvPr/>
        </p:nvSpPr>
        <p:spPr>
          <a:xfrm>
            <a:off x="3683407" y="126007"/>
            <a:ext cx="4313383" cy="1077218"/>
          </a:xfrm>
          <a:prstGeom prst="rect">
            <a:avLst/>
          </a:prstGeom>
          <a:noFill/>
        </p:spPr>
        <p:txBody>
          <a:bodyPr wrap="square" lIns="91440" tIns="45720" rIns="91440" bIns="45720" rtlCol="0" anchor="t">
            <a:spAutoFit/>
          </a:bodyPr>
          <a:lstStyle/>
          <a:p>
            <a:pPr algn="ctr"/>
            <a:r>
              <a:rPr lang="en-CA" sz="3200"/>
              <a:t>Ice Allocator</a:t>
            </a:r>
          </a:p>
          <a:p>
            <a:pPr algn="ctr"/>
            <a:r>
              <a:rPr lang="en-CA" sz="3200"/>
              <a:t>Julia Misztal</a:t>
            </a:r>
          </a:p>
        </p:txBody>
      </p:sp>
    </p:spTree>
    <p:extLst>
      <p:ext uri="{BB962C8B-B14F-4D97-AF65-F5344CB8AC3E}">
        <p14:creationId xmlns:p14="http://schemas.microsoft.com/office/powerpoint/2010/main" val="2013354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906" y="134217"/>
            <a:ext cx="7549504" cy="891020"/>
          </a:xfrm>
        </p:spPr>
        <p:txBody>
          <a:bodyPr>
            <a:normAutofit fontScale="90000"/>
          </a:bodyPr>
          <a:lstStyle/>
          <a:p>
            <a:r>
              <a:rPr lang="en-US"/>
              <a:t>Complaints</a:t>
            </a:r>
            <a:br>
              <a:rPr lang="en-US"/>
            </a:br>
            <a:r>
              <a:rPr lang="en-US"/>
              <a:t>HL Director : Tara </a:t>
            </a:r>
            <a:r>
              <a:rPr lang="en-US" err="1"/>
              <a:t>Weichenthal</a:t>
            </a:r>
            <a:endParaRPr lang="en-US" err="1">
              <a:cs typeface="Calibri Light"/>
            </a:endParaRPr>
          </a:p>
        </p:txBody>
      </p:sp>
      <p:sp>
        <p:nvSpPr>
          <p:cNvPr id="6" name="Content Placeholder 5"/>
          <p:cNvSpPr>
            <a:spLocks noGrp="1"/>
          </p:cNvSpPr>
          <p:nvPr>
            <p:ph idx="1"/>
          </p:nvPr>
        </p:nvSpPr>
        <p:spPr>
          <a:xfrm>
            <a:off x="136235" y="1025237"/>
            <a:ext cx="11880273" cy="4351338"/>
          </a:xfrm>
        </p:spPr>
        <p:txBody>
          <a:bodyPr>
            <a:normAutofit fontScale="92500"/>
          </a:bodyPr>
          <a:lstStyle/>
          <a:p>
            <a:r>
              <a:rPr lang="en-US"/>
              <a:t>Use the 24 hour rule (cooling off period).</a:t>
            </a:r>
          </a:p>
          <a:p>
            <a:r>
              <a:rPr lang="en-US"/>
              <a:t>Need to follow the chain of command.</a:t>
            </a:r>
          </a:p>
          <a:p>
            <a:r>
              <a:rPr lang="en-US"/>
              <a:t>Need to be formally stated.</a:t>
            </a:r>
          </a:p>
          <a:p>
            <a:r>
              <a:rPr lang="en-US"/>
              <a:t>Will not entertain complaints if they do not follow the chain and are not documented and signed.</a:t>
            </a:r>
          </a:p>
          <a:p>
            <a:r>
              <a:rPr lang="en-US"/>
              <a:t>Members that fail to follow this process and the proper Chain of Command, may result in parent/player suspensions as determined by the GPMHAI Executive.</a:t>
            </a:r>
          </a:p>
          <a:p>
            <a:r>
              <a:rPr lang="en-US" b="1" u="sng"/>
              <a:t>NOTE </a:t>
            </a:r>
            <a:r>
              <a:rPr lang="en-US"/>
              <a:t> - Don't use email to express your opinions or displeasure. Emails are shared too easily with everyone that do not need to know your buisness.   Emails are terrible for depicting your tone and mood.  Rather pick up the phone and state your case.</a:t>
            </a:r>
          </a:p>
        </p:txBody>
      </p:sp>
    </p:spTree>
    <p:extLst>
      <p:ext uri="{BB962C8B-B14F-4D97-AF65-F5344CB8AC3E}">
        <p14:creationId xmlns:p14="http://schemas.microsoft.com/office/powerpoint/2010/main" val="34897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772" y="88034"/>
            <a:ext cx="6338455" cy="1325563"/>
          </a:xfrm>
        </p:spPr>
        <p:txBody>
          <a:bodyPr>
            <a:normAutofit/>
          </a:bodyPr>
          <a:lstStyle/>
          <a:p>
            <a:r>
              <a:rPr lang="en-US" sz="6000"/>
              <a:t>Chain of Command</a:t>
            </a:r>
          </a:p>
        </p:txBody>
      </p:sp>
      <p:sp>
        <p:nvSpPr>
          <p:cNvPr id="3" name="Content Placeholder 2"/>
          <p:cNvSpPr>
            <a:spLocks noGrp="1"/>
          </p:cNvSpPr>
          <p:nvPr>
            <p:ph idx="1"/>
          </p:nvPr>
        </p:nvSpPr>
        <p:spPr>
          <a:xfrm>
            <a:off x="2352963" y="1650134"/>
            <a:ext cx="8268856" cy="3734666"/>
          </a:xfrm>
        </p:spPr>
        <p:txBody>
          <a:bodyPr>
            <a:normAutofit/>
          </a:bodyPr>
          <a:lstStyle/>
          <a:p>
            <a:r>
              <a:rPr lang="en-US" sz="4400"/>
              <a:t>Parent </a:t>
            </a:r>
            <a:r>
              <a:rPr lang="en-US" sz="4400">
                <a:sym typeface="Wingdings"/>
              </a:rPr>
              <a:t> Manager</a:t>
            </a:r>
          </a:p>
          <a:p>
            <a:r>
              <a:rPr lang="en-US" sz="4400">
                <a:sym typeface="Wingdings"/>
              </a:rPr>
              <a:t>Manager  Coach</a:t>
            </a:r>
          </a:p>
          <a:p>
            <a:r>
              <a:rPr lang="en-US" sz="4400">
                <a:sym typeface="Wingdings"/>
              </a:rPr>
              <a:t>Coach  Convener</a:t>
            </a:r>
          </a:p>
          <a:p>
            <a:r>
              <a:rPr lang="en-US" sz="4400">
                <a:sym typeface="Wingdings"/>
              </a:rPr>
              <a:t>Convener  Director</a:t>
            </a:r>
          </a:p>
          <a:p>
            <a:r>
              <a:rPr lang="en-US" sz="4400">
                <a:sym typeface="Wingdings"/>
              </a:rPr>
              <a:t>Director  President or Designate</a:t>
            </a:r>
            <a:endParaRPr lang="en-US" sz="4400"/>
          </a:p>
        </p:txBody>
      </p:sp>
    </p:spTree>
    <p:extLst>
      <p:ext uri="{BB962C8B-B14F-4D97-AF65-F5344CB8AC3E}">
        <p14:creationId xmlns:p14="http://schemas.microsoft.com/office/powerpoint/2010/main" val="2996717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40</Slides>
  <Notes>30</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Coaches and Managers Meeting 2022-23</vt:lpstr>
      <vt:lpstr>Welcome and Introductions</vt:lpstr>
      <vt:lpstr>PowerPoint Presentation</vt:lpstr>
      <vt:lpstr>Referee In Chief Chris Misztal</vt:lpstr>
      <vt:lpstr>PowerPoint Presentation</vt:lpstr>
      <vt:lpstr>Things to Remember</vt:lpstr>
      <vt:lpstr>PowerPoint Presentation</vt:lpstr>
      <vt:lpstr>Complaints HL Director : Tara Weichenthal</vt:lpstr>
      <vt:lpstr>Chain of Command</vt:lpstr>
      <vt:lpstr>Privacy</vt:lpstr>
      <vt:lpstr>Hockey Jerseys &amp; Socks         Jamie Mason</vt:lpstr>
      <vt:lpstr>PowerPoint Presentation</vt:lpstr>
      <vt:lpstr>PowerPoint Presentation</vt:lpstr>
      <vt:lpstr>Game Sheets</vt:lpstr>
      <vt:lpstr>Game Sheets Continued</vt:lpstr>
      <vt:lpstr>Game Sheets Continued</vt:lpstr>
      <vt:lpstr>Time Keeping And Penalty Box</vt:lpstr>
      <vt:lpstr>Risk And Safety</vt:lpstr>
      <vt:lpstr>Concussions</vt:lpstr>
      <vt:lpstr>             Other than concussion injuries</vt:lpstr>
      <vt:lpstr>Vulnerable Sector Screening</vt:lpstr>
      <vt:lpstr>Dressing Room</vt:lpstr>
      <vt:lpstr>           Cameras </vt:lpstr>
      <vt:lpstr>Protective Equipment</vt:lpstr>
      <vt:lpstr>Website/Social Media Chris Misztal</vt:lpstr>
      <vt:lpstr>Qualifications Karen Mason</vt:lpstr>
      <vt:lpstr>Qualifications</vt:lpstr>
      <vt:lpstr>Qualifications</vt:lpstr>
      <vt:lpstr>Forms</vt:lpstr>
      <vt:lpstr>Team Lists</vt:lpstr>
      <vt:lpstr>Affiliations</vt:lpstr>
      <vt:lpstr>Affiliations Continued</vt:lpstr>
      <vt:lpstr>Affiliations Continued</vt:lpstr>
      <vt:lpstr>Convenors</vt:lpstr>
      <vt:lpstr>Convenors</vt:lpstr>
      <vt:lpstr>GPMHA House Convenors</vt:lpstr>
      <vt:lpstr>Tournaments</vt:lpstr>
      <vt:lpstr>Fundraising</vt:lpstr>
      <vt:lpstr>GPMHAI Dates to Remember 2022-2023 </vt:lpstr>
      <vt:lpstr>Questions</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O'Brien</dc:creator>
  <cp:revision>24</cp:revision>
  <dcterms:created xsi:type="dcterms:W3CDTF">2021-10-13T01:31:18Z</dcterms:created>
  <dcterms:modified xsi:type="dcterms:W3CDTF">2022-10-18T11:39:27Z</dcterms:modified>
</cp:coreProperties>
</file>